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4"/>
  </p:sldMasterIdLst>
  <p:sldIdLst>
    <p:sldId id="281" r:id="rId5"/>
    <p:sldId id="283" r:id="rId6"/>
    <p:sldId id="271" r:id="rId7"/>
    <p:sldId id="273" r:id="rId8"/>
    <p:sldId id="260" r:id="rId9"/>
    <p:sldId id="270" r:id="rId10"/>
    <p:sldId id="266" r:id="rId11"/>
    <p:sldId id="261" r:id="rId12"/>
    <p:sldId id="264" r:id="rId13"/>
    <p:sldId id="263" r:id="rId14"/>
    <p:sldId id="272" r:id="rId15"/>
    <p:sldId id="298" r:id="rId16"/>
    <p:sldId id="297" r:id="rId17"/>
    <p:sldId id="275" r:id="rId18"/>
    <p:sldId id="278" r:id="rId19"/>
    <p:sldId id="282" r:id="rId20"/>
    <p:sldId id="267" r:id="rId21"/>
    <p:sldId id="268" r:id="rId22"/>
    <p:sldId id="280" r:id="rId23"/>
    <p:sldId id="265" r:id="rId24"/>
    <p:sldId id="289" r:id="rId25"/>
    <p:sldId id="290" r:id="rId26"/>
    <p:sldId id="295" r:id="rId27"/>
    <p:sldId id="291" r:id="rId28"/>
    <p:sldId id="277" r:id="rId29"/>
    <p:sldId id="274" r:id="rId30"/>
    <p:sldId id="286" r:id="rId31"/>
    <p:sldId id="258" r:id="rId32"/>
    <p:sldId id="285" r:id="rId33"/>
    <p:sldId id="287" r:id="rId34"/>
    <p:sldId id="292"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1002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21610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06977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1236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5484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8451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9538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6268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11111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39983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13048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41307270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hyperlink" Target="https://www.wallpaperflare.com/black-and-green-gaming-keyboard-technology-razer-keyboards-wallpaper-ump/download/1366x768" TargetMode="External"/></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hyperlink" Target="mailto:kark5714@vandals.uidaho.edu" TargetMode="External"/><Relationship Id="rId5" Type="http://schemas.openxmlformats.org/officeDocument/2006/relationships/hyperlink" Target="mailto:Queries:gupt9166@vandals.uidaho.edu"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 human figure">
            <a:extLst>
              <a:ext uri="{FF2B5EF4-FFF2-40B4-BE49-F238E27FC236}">
                <a16:creationId xmlns:a16="http://schemas.microsoft.com/office/drawing/2014/main" id="{50E6EC65-F0F9-8E8B-594D-7AE421939619}"/>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r="-1" b="15708"/>
          <a:stretch/>
        </p:blipFill>
        <p:spPr>
          <a:xfrm>
            <a:off x="20" y="1"/>
            <a:ext cx="12191980" cy="6857999"/>
          </a:xfrm>
          <a:prstGeom prst="rect">
            <a:avLst/>
          </a:prstGeom>
        </p:spPr>
      </p:pic>
      <p:sp>
        <p:nvSpPr>
          <p:cNvPr id="2" name="Title 1">
            <a:extLst>
              <a:ext uri="{FF2B5EF4-FFF2-40B4-BE49-F238E27FC236}">
                <a16:creationId xmlns:a16="http://schemas.microsoft.com/office/drawing/2014/main" id="{7B604C5F-EC55-654C-0DDD-A409C068F45C}"/>
              </a:ext>
            </a:extLst>
          </p:cNvPr>
          <p:cNvSpPr>
            <a:spLocks noGrp="1"/>
          </p:cNvSpPr>
          <p:nvPr>
            <p:ph type="title"/>
          </p:nvPr>
        </p:nvSpPr>
        <p:spPr>
          <a:xfrm>
            <a:off x="2228645" y="1897380"/>
            <a:ext cx="9144000" cy="3063240"/>
          </a:xfrm>
        </p:spPr>
        <p:txBody>
          <a:bodyPr vert="horz" lIns="91440" tIns="45720" rIns="91440" bIns="45720" rtlCol="0" anchor="b">
            <a:normAutofit/>
          </a:bodyPr>
          <a:lstStyle/>
          <a:p>
            <a:pPr algn="ctr"/>
            <a:r>
              <a:rPr lang="en-US" sz="6600" b="1">
                <a:solidFill>
                  <a:schemeClr val="bg1"/>
                </a:solidFill>
                <a:latin typeface="Franklin Gothic Demi (Headings)"/>
              </a:rPr>
              <a:t>Error 404 </a:t>
            </a:r>
            <a:br>
              <a:rPr lang="en-US" sz="6600" b="1">
                <a:solidFill>
                  <a:schemeClr val="bg1"/>
                </a:solidFill>
                <a:latin typeface="Franklin Gothic Demi (Headings)"/>
              </a:rPr>
            </a:br>
            <a:r>
              <a:rPr lang="en-US" sz="6600" b="1">
                <a:solidFill>
                  <a:schemeClr val="bg1"/>
                </a:solidFill>
                <a:latin typeface="Franklin Gothic Demi (Headings)"/>
              </a:rPr>
              <a:t>Presentation Not Found</a:t>
            </a:r>
          </a:p>
        </p:txBody>
      </p:sp>
      <p:pic>
        <p:nvPicPr>
          <p:cNvPr id="3" name="Picture 2">
            <a:extLst>
              <a:ext uri="{FF2B5EF4-FFF2-40B4-BE49-F238E27FC236}">
                <a16:creationId xmlns:a16="http://schemas.microsoft.com/office/drawing/2014/main" id="{4A9AE2DF-7C9F-D87D-8A4D-6FC90C9B7289}"/>
              </a:ext>
            </a:extLst>
          </p:cNvPr>
          <p:cNvPicPr>
            <a:picLocks noChangeAspect="1"/>
          </p:cNvPicPr>
          <p:nvPr/>
        </p:nvPicPr>
        <p:blipFill>
          <a:blip r:embed="rId4"/>
          <a:stretch>
            <a:fillRect/>
          </a:stretch>
        </p:blipFill>
        <p:spPr>
          <a:xfrm>
            <a:off x="10554251" y="3277"/>
            <a:ext cx="1636789" cy="1247058"/>
          </a:xfrm>
          <a:prstGeom prst="rect">
            <a:avLst/>
          </a:prstGeom>
        </p:spPr>
      </p:pic>
    </p:spTree>
    <p:extLst>
      <p:ext uri="{BB962C8B-B14F-4D97-AF65-F5344CB8AC3E}">
        <p14:creationId xmlns:p14="http://schemas.microsoft.com/office/powerpoint/2010/main" val="217418797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0057D-9772-5D7C-7E68-14BB612CC5C3}"/>
              </a:ext>
            </a:extLst>
          </p:cNvPr>
          <p:cNvSpPr>
            <a:spLocks noGrp="1"/>
          </p:cNvSpPr>
          <p:nvPr>
            <p:ph type="title"/>
          </p:nvPr>
        </p:nvSpPr>
        <p:spPr>
          <a:xfrm>
            <a:off x="640080" y="325369"/>
            <a:ext cx="4368602" cy="1956841"/>
          </a:xfrm>
        </p:spPr>
        <p:txBody>
          <a:bodyPr anchor="b">
            <a:normAutofit/>
          </a:bodyPr>
          <a:lstStyle/>
          <a:p>
            <a:r>
              <a:rPr lang="en-US">
                <a:latin typeface="Consolas"/>
                <a:ea typeface="Calibri Light"/>
                <a:cs typeface="Calibri Light"/>
              </a:rPr>
              <a:t>Third Room🔥</a:t>
            </a:r>
            <a:endParaRPr lang="en-US">
              <a:latin typeface="Consolas" panose="020B0609020204030204" pitchFamily="49" charset="0"/>
            </a:endParaRPr>
          </a:p>
        </p:txBody>
      </p:sp>
      <p:sp>
        <p:nvSpPr>
          <p:cNvPr id="17" name="Content Placeholder 7">
            <a:extLst>
              <a:ext uri="{FF2B5EF4-FFF2-40B4-BE49-F238E27FC236}">
                <a16:creationId xmlns:a16="http://schemas.microsoft.com/office/drawing/2014/main" id="{8712CC88-3B19-F769-080C-A4D1AAB3E026}"/>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buNone/>
            </a:pPr>
            <a:r>
              <a:rPr lang="en-US" sz="1800">
                <a:latin typeface="Consolas"/>
                <a:ea typeface="Calibri"/>
                <a:cs typeface="Calibri"/>
              </a:rPr>
              <a:t>This room feels like hell, literally. Escaping this will be an actual nightmare. You must figure out a way to complete quizzes while also making sure that you're not BURNING. </a:t>
            </a:r>
          </a:p>
          <a:p>
            <a:pPr marL="0" indent="0">
              <a:buNone/>
            </a:pPr>
            <a:endParaRPr lang="en-US" sz="1800">
              <a:latin typeface="Consolas" panose="020B0609020204030204" pitchFamily="49" charset="0"/>
              <a:ea typeface="Calibri"/>
              <a:cs typeface="Calibri"/>
            </a:endParaRPr>
          </a:p>
          <a:p>
            <a:pPr marL="0" indent="0">
              <a:buNone/>
            </a:pPr>
            <a:r>
              <a:rPr lang="en-US" sz="1800">
                <a:latin typeface="Consolas"/>
                <a:ea typeface="Calibri"/>
                <a:cs typeface="Calibri"/>
              </a:rPr>
              <a:t>❌Get stuck on a quiz for a long time and the fire WILL get you.</a:t>
            </a:r>
          </a:p>
          <a:p>
            <a:pPr>
              <a:buNone/>
            </a:pPr>
            <a:endParaRPr lang="en-US" sz="1800">
              <a:latin typeface="Consolas" panose="020B0609020204030204" pitchFamily="49" charset="0"/>
              <a:ea typeface="Calibri"/>
              <a:cs typeface="Calibri"/>
            </a:endParaRPr>
          </a:p>
        </p:txBody>
      </p:sp>
      <p:pic>
        <p:nvPicPr>
          <p:cNvPr id="4" name="Content Placeholder 3" descr="A cartoon of a fire in a room&#10;&#10;Description automatically generated">
            <a:extLst>
              <a:ext uri="{FF2B5EF4-FFF2-40B4-BE49-F238E27FC236}">
                <a16:creationId xmlns:a16="http://schemas.microsoft.com/office/drawing/2014/main" id="{248BDB5B-0385-4B0A-B110-6EF7F4D5982C}"/>
              </a:ext>
            </a:extLst>
          </p:cNvPr>
          <p:cNvPicPr>
            <a:picLocks noChangeAspect="1"/>
          </p:cNvPicPr>
          <p:nvPr/>
        </p:nvPicPr>
        <p:blipFill rotWithShape="1">
          <a:blip r:embed="rId2"/>
          <a:srcRect l="412" r="53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a:extLst>
              <a:ext uri="{FF2B5EF4-FFF2-40B4-BE49-F238E27FC236}">
                <a16:creationId xmlns:a16="http://schemas.microsoft.com/office/drawing/2014/main" id="{90D97200-9882-299D-8E63-F2C7C964C23D}"/>
              </a:ext>
            </a:extLst>
          </p:cNvPr>
          <p:cNvPicPr>
            <a:picLocks noChangeAspect="1"/>
          </p:cNvPicPr>
          <p:nvPr/>
        </p:nvPicPr>
        <p:blipFill>
          <a:blip r:embed="rId3"/>
          <a:stretch>
            <a:fillRect/>
          </a:stretch>
        </p:blipFill>
        <p:spPr>
          <a:xfrm>
            <a:off x="10242895" y="-29497"/>
            <a:ext cx="1948146" cy="1468285"/>
          </a:xfrm>
          <a:prstGeom prst="rect">
            <a:avLst/>
          </a:prstGeom>
        </p:spPr>
      </p:pic>
    </p:spTree>
    <p:extLst>
      <p:ext uri="{BB962C8B-B14F-4D97-AF65-F5344CB8AC3E}">
        <p14:creationId xmlns:p14="http://schemas.microsoft.com/office/powerpoint/2010/main" val="3831189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7AB9CB-B027-0F87-CA5B-47C4AFD3E01C}"/>
              </a:ext>
            </a:extLst>
          </p:cNvPr>
          <p:cNvSpPr txBox="1"/>
          <p:nvPr/>
        </p:nvSpPr>
        <p:spPr>
          <a:xfrm>
            <a:off x="447550" y="860611"/>
            <a:ext cx="5540188" cy="497288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4400" b="1">
                <a:latin typeface="Consolas" panose="020B0609020204030204" pitchFamily="49" charset="0"/>
                <a:cs typeface="Times New Roman"/>
              </a:rPr>
              <a:t>How much do you know about math, computers?!</a:t>
            </a:r>
          </a:p>
          <a:p>
            <a:pPr>
              <a:lnSpc>
                <a:spcPct val="90000"/>
              </a:lnSpc>
              <a:spcAft>
                <a:spcPts val="600"/>
              </a:spcAft>
            </a:pPr>
            <a:br>
              <a:rPr lang="en-US">
                <a:latin typeface="Consolas" panose="020B0609020204030204" pitchFamily="49" charset="0"/>
              </a:rPr>
            </a:br>
            <a:r>
              <a:rPr lang="en-US">
                <a:latin typeface="Consolas" panose="020B0609020204030204" pitchFamily="49" charset="0"/>
                <a:cs typeface="Times New Roman"/>
              </a:rPr>
              <a:t>Let’s see if you can beat our AI Guru! The game features an exciting quiz game. Questions are generated by AI powered by the GPT-4 Model. You are against AI to prove your with and win!</a:t>
            </a:r>
          </a:p>
        </p:txBody>
      </p:sp>
      <p:pic>
        <p:nvPicPr>
          <p:cNvPr id="4" name="Picture 3" descr="A screenshot of a game&#10;&#10;Description automatically generated">
            <a:extLst>
              <a:ext uri="{FF2B5EF4-FFF2-40B4-BE49-F238E27FC236}">
                <a16:creationId xmlns:a16="http://schemas.microsoft.com/office/drawing/2014/main" id="{ACB45A99-986A-134D-B2C3-BE5E464E2A28}"/>
              </a:ext>
            </a:extLst>
          </p:cNvPr>
          <p:cNvPicPr>
            <a:picLocks noChangeAspect="1"/>
          </p:cNvPicPr>
          <p:nvPr/>
        </p:nvPicPr>
        <p:blipFill rotWithShape="1">
          <a:blip r:embed="rId2"/>
          <a:srcRect t="5177" b="23900"/>
          <a:stretch/>
        </p:blipFill>
        <p:spPr>
          <a:xfrm>
            <a:off x="5987738" y="0"/>
            <a:ext cx="6203302" cy="6854722"/>
          </a:xfrm>
          <a:prstGeom prst="rect">
            <a:avLst/>
          </a:prstGeom>
        </p:spPr>
      </p:pic>
      <p:pic>
        <p:nvPicPr>
          <p:cNvPr id="2" name="Picture 1">
            <a:extLst>
              <a:ext uri="{FF2B5EF4-FFF2-40B4-BE49-F238E27FC236}">
                <a16:creationId xmlns:a16="http://schemas.microsoft.com/office/drawing/2014/main" id="{14C29455-ADAC-8504-4834-6D2C542DC483}"/>
              </a:ext>
            </a:extLst>
          </p:cNvPr>
          <p:cNvPicPr>
            <a:picLocks noChangeAspect="1"/>
          </p:cNvPicPr>
          <p:nvPr/>
        </p:nvPicPr>
        <p:blipFill>
          <a:blip r:embed="rId3"/>
          <a:stretch>
            <a:fillRect/>
          </a:stretch>
        </p:blipFill>
        <p:spPr>
          <a:xfrm>
            <a:off x="10455926" y="3278"/>
            <a:ext cx="1735114" cy="1320801"/>
          </a:xfrm>
          <a:prstGeom prst="rect">
            <a:avLst/>
          </a:prstGeom>
        </p:spPr>
      </p:pic>
    </p:spTree>
    <p:extLst>
      <p:ext uri="{BB962C8B-B14F-4D97-AF65-F5344CB8AC3E}">
        <p14:creationId xmlns:p14="http://schemas.microsoft.com/office/powerpoint/2010/main" val="820708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0057D-9772-5D7C-7E68-14BB612CC5C3}"/>
              </a:ext>
            </a:extLst>
          </p:cNvPr>
          <p:cNvSpPr>
            <a:spLocks noGrp="1"/>
          </p:cNvSpPr>
          <p:nvPr>
            <p:ph type="title"/>
          </p:nvPr>
        </p:nvSpPr>
        <p:spPr>
          <a:xfrm>
            <a:off x="640080" y="325369"/>
            <a:ext cx="4368602" cy="1956841"/>
          </a:xfrm>
        </p:spPr>
        <p:txBody>
          <a:bodyPr anchor="b">
            <a:normAutofit/>
          </a:bodyPr>
          <a:lstStyle/>
          <a:p>
            <a:r>
              <a:rPr lang="en-US">
                <a:latin typeface="Consolas"/>
                <a:ea typeface="Calibri Light"/>
                <a:cs typeface="Calibri Light"/>
              </a:rPr>
              <a:t>MVP Screenshots</a:t>
            </a:r>
            <a:endParaRPr lang="en-US"/>
          </a:p>
        </p:txBody>
      </p:sp>
      <p:pic>
        <p:nvPicPr>
          <p:cNvPr id="3" name="Picture 2">
            <a:extLst>
              <a:ext uri="{FF2B5EF4-FFF2-40B4-BE49-F238E27FC236}">
                <a16:creationId xmlns:a16="http://schemas.microsoft.com/office/drawing/2014/main" id="{90D97200-9882-299D-8E63-F2C7C964C23D}"/>
              </a:ext>
            </a:extLst>
          </p:cNvPr>
          <p:cNvPicPr>
            <a:picLocks noChangeAspect="1"/>
          </p:cNvPicPr>
          <p:nvPr/>
        </p:nvPicPr>
        <p:blipFill>
          <a:blip r:embed="rId2"/>
          <a:stretch>
            <a:fillRect/>
          </a:stretch>
        </p:blipFill>
        <p:spPr>
          <a:xfrm>
            <a:off x="10242895" y="-29497"/>
            <a:ext cx="1948146" cy="1468285"/>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B28B2BE1-10C5-082F-9A67-4A0F456D0BED}"/>
              </a:ext>
            </a:extLst>
          </p:cNvPr>
          <p:cNvPicPr>
            <a:picLocks noChangeAspect="1"/>
          </p:cNvPicPr>
          <p:nvPr/>
        </p:nvPicPr>
        <p:blipFill>
          <a:blip r:embed="rId3"/>
          <a:stretch>
            <a:fillRect/>
          </a:stretch>
        </p:blipFill>
        <p:spPr>
          <a:xfrm>
            <a:off x="599423" y="3143248"/>
            <a:ext cx="4195769" cy="2996047"/>
          </a:xfrm>
          <a:prstGeom prst="rect">
            <a:avLst/>
          </a:prstGeom>
        </p:spPr>
      </p:pic>
      <p:pic>
        <p:nvPicPr>
          <p:cNvPr id="8" name="Picture 7" descr="A screenshot of a video game&#10;&#10;Description automatically generated">
            <a:extLst>
              <a:ext uri="{FF2B5EF4-FFF2-40B4-BE49-F238E27FC236}">
                <a16:creationId xmlns:a16="http://schemas.microsoft.com/office/drawing/2014/main" id="{E91861C2-72B4-D77E-1F57-2CC80EEA551D}"/>
              </a:ext>
            </a:extLst>
          </p:cNvPr>
          <p:cNvPicPr>
            <a:picLocks noChangeAspect="1"/>
          </p:cNvPicPr>
          <p:nvPr/>
        </p:nvPicPr>
        <p:blipFill>
          <a:blip r:embed="rId4"/>
          <a:stretch>
            <a:fillRect/>
          </a:stretch>
        </p:blipFill>
        <p:spPr>
          <a:xfrm>
            <a:off x="6344193" y="2502475"/>
            <a:ext cx="4326727" cy="2935433"/>
          </a:xfrm>
          <a:prstGeom prst="rect">
            <a:avLst/>
          </a:prstGeom>
        </p:spPr>
      </p:pic>
    </p:spTree>
    <p:extLst>
      <p:ext uri="{BB962C8B-B14F-4D97-AF65-F5344CB8AC3E}">
        <p14:creationId xmlns:p14="http://schemas.microsoft.com/office/powerpoint/2010/main" val="4258500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9363-8BFB-5B10-81FE-1682D03E0466}"/>
              </a:ext>
            </a:extLst>
          </p:cNvPr>
          <p:cNvSpPr>
            <a:spLocks noGrp="1"/>
          </p:cNvSpPr>
          <p:nvPr>
            <p:ph type="title"/>
          </p:nvPr>
        </p:nvSpPr>
        <p:spPr/>
        <p:txBody>
          <a:bodyPr/>
          <a:lstStyle/>
          <a:p>
            <a:r>
              <a:rPr lang="en-US">
                <a:latin typeface="Consolas" panose="020B0609020204030204" pitchFamily="49" charset="0"/>
                <a:ea typeface="Calibri Light"/>
                <a:cs typeface="Calibri Light"/>
              </a:rPr>
              <a:t>Global Use Case:</a:t>
            </a:r>
            <a:endParaRPr lang="en-US">
              <a:latin typeface="Consolas" panose="020B0609020204030204" pitchFamily="49" charset="0"/>
            </a:endParaRPr>
          </a:p>
        </p:txBody>
      </p:sp>
      <p:pic>
        <p:nvPicPr>
          <p:cNvPr id="4" name="Picture 3">
            <a:extLst>
              <a:ext uri="{FF2B5EF4-FFF2-40B4-BE49-F238E27FC236}">
                <a16:creationId xmlns:a16="http://schemas.microsoft.com/office/drawing/2014/main" id="{5DFB2ECB-E9DA-F65E-1AA6-6219A3796101}"/>
              </a:ext>
            </a:extLst>
          </p:cNvPr>
          <p:cNvPicPr>
            <a:picLocks noChangeAspect="1"/>
          </p:cNvPicPr>
          <p:nvPr/>
        </p:nvPicPr>
        <p:blipFill>
          <a:blip r:embed="rId2"/>
          <a:stretch>
            <a:fillRect/>
          </a:stretch>
        </p:blipFill>
        <p:spPr>
          <a:xfrm>
            <a:off x="9778804" y="-2605"/>
            <a:ext cx="2410135" cy="1828800"/>
          </a:xfrm>
          <a:prstGeom prst="rect">
            <a:avLst/>
          </a:prstGeom>
        </p:spPr>
      </p:pic>
      <p:pic>
        <p:nvPicPr>
          <p:cNvPr id="3" name="Picture 2">
            <a:extLst>
              <a:ext uri="{FF2B5EF4-FFF2-40B4-BE49-F238E27FC236}">
                <a16:creationId xmlns:a16="http://schemas.microsoft.com/office/drawing/2014/main" id="{1EAFFAE4-5F2F-523F-4CD6-598A3007653D}"/>
              </a:ext>
            </a:extLst>
          </p:cNvPr>
          <p:cNvPicPr>
            <a:picLocks noChangeAspect="1"/>
          </p:cNvPicPr>
          <p:nvPr/>
        </p:nvPicPr>
        <p:blipFill>
          <a:blip r:embed="rId3"/>
          <a:stretch>
            <a:fillRect/>
          </a:stretch>
        </p:blipFill>
        <p:spPr>
          <a:xfrm>
            <a:off x="775982" y="1927746"/>
            <a:ext cx="8871357" cy="4365718"/>
          </a:xfrm>
          <a:prstGeom prst="rect">
            <a:avLst/>
          </a:prstGeom>
        </p:spPr>
      </p:pic>
    </p:spTree>
    <p:extLst>
      <p:ext uri="{BB962C8B-B14F-4D97-AF65-F5344CB8AC3E}">
        <p14:creationId xmlns:p14="http://schemas.microsoft.com/office/powerpoint/2010/main" val="1562936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B02C359C-6081-08E9-A87F-31560889BE5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23924" y="2484303"/>
            <a:ext cx="7816701" cy="4130841"/>
          </a:xfrm>
          <a:prstGeom prst="rect">
            <a:avLst/>
          </a:prstGeom>
        </p:spPr>
      </p:pic>
      <p:sp>
        <p:nvSpPr>
          <p:cNvPr id="13" name="TextBox 12">
            <a:extLst>
              <a:ext uri="{FF2B5EF4-FFF2-40B4-BE49-F238E27FC236}">
                <a16:creationId xmlns:a16="http://schemas.microsoft.com/office/drawing/2014/main" id="{73F42429-0CE1-B428-1559-A755B326E4A5}"/>
              </a:ext>
            </a:extLst>
          </p:cNvPr>
          <p:cNvSpPr txBox="1"/>
          <p:nvPr/>
        </p:nvSpPr>
        <p:spPr>
          <a:xfrm>
            <a:off x="3065930" y="398675"/>
            <a:ext cx="520864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latin typeface="Consolas" panose="020B0609020204030204" pitchFamily="49" charset="0"/>
                <a:cs typeface="Calibri"/>
              </a:rPr>
              <a:t>LEVEL 0 DIAGRAM</a:t>
            </a:r>
            <a:endParaRPr lang="en-US" sz="4400">
              <a:latin typeface="Consolas" panose="020B0609020204030204" pitchFamily="49" charset="0"/>
              <a:cs typeface="Times New Roman"/>
            </a:endParaRPr>
          </a:p>
        </p:txBody>
      </p:sp>
      <p:pic>
        <p:nvPicPr>
          <p:cNvPr id="2" name="Picture 1">
            <a:extLst>
              <a:ext uri="{FF2B5EF4-FFF2-40B4-BE49-F238E27FC236}">
                <a16:creationId xmlns:a16="http://schemas.microsoft.com/office/drawing/2014/main" id="{796E3665-16A9-301E-5471-0EC00371594C}"/>
              </a:ext>
            </a:extLst>
          </p:cNvPr>
          <p:cNvPicPr>
            <a:picLocks noChangeAspect="1"/>
          </p:cNvPicPr>
          <p:nvPr/>
        </p:nvPicPr>
        <p:blipFill>
          <a:blip r:embed="rId3"/>
          <a:stretch>
            <a:fillRect/>
          </a:stretch>
        </p:blipFill>
        <p:spPr>
          <a:xfrm>
            <a:off x="10389482" y="2381"/>
            <a:ext cx="1801238" cy="1358504"/>
          </a:xfrm>
          <a:prstGeom prst="rect">
            <a:avLst/>
          </a:prstGeom>
        </p:spPr>
      </p:pic>
      <p:pic>
        <p:nvPicPr>
          <p:cNvPr id="3" name="Picture 2" descr="A line with words on it&#10;&#10;Description automatically generated">
            <a:extLst>
              <a:ext uri="{FF2B5EF4-FFF2-40B4-BE49-F238E27FC236}">
                <a16:creationId xmlns:a16="http://schemas.microsoft.com/office/drawing/2014/main" id="{5F167BB1-7AF0-0DF7-AD5E-0F60C67DFB4A}"/>
              </a:ext>
            </a:extLst>
          </p:cNvPr>
          <p:cNvPicPr>
            <a:picLocks noChangeAspect="1"/>
          </p:cNvPicPr>
          <p:nvPr/>
        </p:nvPicPr>
        <p:blipFill>
          <a:blip r:embed="rId4"/>
          <a:stretch>
            <a:fillRect/>
          </a:stretch>
        </p:blipFill>
        <p:spPr>
          <a:xfrm>
            <a:off x="3929789" y="1358010"/>
            <a:ext cx="3656735" cy="1043421"/>
          </a:xfrm>
          <a:prstGeom prst="rect">
            <a:avLst/>
          </a:prstGeom>
        </p:spPr>
      </p:pic>
    </p:spTree>
    <p:extLst>
      <p:ext uri="{BB962C8B-B14F-4D97-AF65-F5344CB8AC3E}">
        <p14:creationId xmlns:p14="http://schemas.microsoft.com/office/powerpoint/2010/main" val="2608153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5CE0-041F-EBDD-1E94-2E70C7BD1772}"/>
              </a:ext>
            </a:extLst>
          </p:cNvPr>
          <p:cNvSpPr>
            <a:spLocks noGrp="1"/>
          </p:cNvSpPr>
          <p:nvPr>
            <p:ph type="title"/>
          </p:nvPr>
        </p:nvSpPr>
        <p:spPr>
          <a:xfrm>
            <a:off x="481013" y="3752849"/>
            <a:ext cx="3290887" cy="2452687"/>
          </a:xfrm>
        </p:spPr>
        <p:txBody>
          <a:bodyPr anchor="ctr">
            <a:normAutofit/>
          </a:bodyPr>
          <a:lstStyle/>
          <a:p>
            <a:r>
              <a:rPr lang="en-US">
                <a:latin typeface="Consolas" panose="020B0609020204030204" pitchFamily="49" charset="0"/>
                <a:cs typeface="Times New Roman"/>
              </a:rPr>
              <a:t>Individual Use cases</a:t>
            </a:r>
          </a:p>
        </p:txBody>
      </p:sp>
      <p:pic>
        <p:nvPicPr>
          <p:cNvPr id="4" name="Picture 3">
            <a:extLst>
              <a:ext uri="{FF2B5EF4-FFF2-40B4-BE49-F238E27FC236}">
                <a16:creationId xmlns:a16="http://schemas.microsoft.com/office/drawing/2014/main" id="{3CB9A0EA-F78B-D3C1-CE18-C475A986F71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7174" b="2717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55BE6A36-23CC-8769-9179-0530AACA9B9C}"/>
              </a:ext>
            </a:extLst>
          </p:cNvPr>
          <p:cNvSpPr>
            <a:spLocks noGrp="1"/>
          </p:cNvSpPr>
          <p:nvPr>
            <p:ph idx="1"/>
          </p:nvPr>
        </p:nvSpPr>
        <p:spPr>
          <a:xfrm>
            <a:off x="4225574" y="4172398"/>
            <a:ext cx="7485413" cy="2452687"/>
          </a:xfrm>
        </p:spPr>
        <p:txBody>
          <a:bodyPr vert="horz" lIns="91440" tIns="45720" rIns="91440" bIns="45720" rtlCol="0" anchor="ctr">
            <a:noAutofit/>
          </a:bodyPr>
          <a:lstStyle/>
          <a:p>
            <a:pPr marL="0" indent="0">
              <a:buNone/>
            </a:pPr>
            <a:r>
              <a:rPr lang="en-US" sz="1800">
                <a:latin typeface="Consolas" panose="020B0609020204030204" pitchFamily="49" charset="0"/>
                <a:cs typeface="Calibri"/>
              </a:rPr>
              <a:t>1. Shubham Gupta</a:t>
            </a:r>
            <a:endParaRPr lang="en-US" sz="1800">
              <a:latin typeface="Consolas" panose="020B0609020204030204" pitchFamily="49" charset="0"/>
              <a:cs typeface="Times New Roman"/>
            </a:endParaRPr>
          </a:p>
          <a:p>
            <a:pPr marL="0" indent="0">
              <a:buNone/>
            </a:pPr>
            <a:r>
              <a:rPr lang="en-US" sz="1800">
                <a:latin typeface="Consolas" panose="020B0609020204030204" pitchFamily="49" charset="0"/>
                <a:cs typeface="Calibri"/>
              </a:rPr>
              <a:t>2. Upal Kundu</a:t>
            </a:r>
          </a:p>
          <a:p>
            <a:pPr marL="0" indent="0">
              <a:buNone/>
            </a:pPr>
            <a:r>
              <a:rPr lang="en-US" sz="1800">
                <a:latin typeface="Consolas" panose="020B0609020204030204" pitchFamily="49" charset="0"/>
                <a:cs typeface="Calibri"/>
              </a:rPr>
              <a:t>2. Sam</a:t>
            </a:r>
          </a:p>
          <a:p>
            <a:pPr marL="0" indent="0">
              <a:buNone/>
            </a:pPr>
            <a:r>
              <a:rPr lang="en-US" sz="1800">
                <a:latin typeface="Consolas" panose="020B0609020204030204" pitchFamily="49" charset="0"/>
                <a:cs typeface="Calibri"/>
              </a:rPr>
              <a:t>3. Jishnu</a:t>
            </a:r>
          </a:p>
          <a:p>
            <a:pPr marL="0" indent="0">
              <a:buNone/>
            </a:pPr>
            <a:r>
              <a:rPr lang="en-US" sz="1800">
                <a:latin typeface="Consolas" panose="020B0609020204030204" pitchFamily="49" charset="0"/>
                <a:cs typeface="Calibri"/>
              </a:rPr>
              <a:t>4. Owen</a:t>
            </a:r>
          </a:p>
          <a:p>
            <a:pPr marL="0" indent="0">
              <a:buNone/>
            </a:pPr>
            <a:r>
              <a:rPr lang="en-US" sz="1800">
                <a:latin typeface="Consolas" panose="020B0609020204030204" pitchFamily="49" charset="0"/>
                <a:cs typeface="Calibri"/>
              </a:rPr>
              <a:t>5. Aditya</a:t>
            </a:r>
          </a:p>
          <a:p>
            <a:pPr marL="0" indent="0">
              <a:buNone/>
            </a:pPr>
            <a:r>
              <a:rPr lang="en-US" sz="1800">
                <a:latin typeface="Consolas" panose="020B0609020204030204" pitchFamily="49" charset="0"/>
                <a:cs typeface="Calibri"/>
              </a:rPr>
              <a:t>6. Nikki</a:t>
            </a:r>
          </a:p>
          <a:p>
            <a:endParaRPr lang="en-US" sz="1800">
              <a:latin typeface="Consolas" panose="020B0609020204030204" pitchFamily="49" charset="0"/>
              <a:cs typeface="Calibri"/>
            </a:endParaRPr>
          </a:p>
        </p:txBody>
      </p:sp>
      <p:pic>
        <p:nvPicPr>
          <p:cNvPr id="5" name="Picture 4">
            <a:extLst>
              <a:ext uri="{FF2B5EF4-FFF2-40B4-BE49-F238E27FC236}">
                <a16:creationId xmlns:a16="http://schemas.microsoft.com/office/drawing/2014/main" id="{927075D4-E078-1313-E7A7-3A1441BA69B4}"/>
              </a:ext>
            </a:extLst>
          </p:cNvPr>
          <p:cNvPicPr>
            <a:picLocks noChangeAspect="1"/>
          </p:cNvPicPr>
          <p:nvPr/>
        </p:nvPicPr>
        <p:blipFill>
          <a:blip r:embed="rId4"/>
          <a:stretch>
            <a:fillRect/>
          </a:stretch>
        </p:blipFill>
        <p:spPr>
          <a:xfrm>
            <a:off x="9778804" y="-2605"/>
            <a:ext cx="2410135" cy="1828800"/>
          </a:xfrm>
          <a:prstGeom prst="rect">
            <a:avLst/>
          </a:prstGeom>
        </p:spPr>
      </p:pic>
    </p:spTree>
    <p:extLst>
      <p:ext uri="{BB962C8B-B14F-4D97-AF65-F5344CB8AC3E}">
        <p14:creationId xmlns:p14="http://schemas.microsoft.com/office/powerpoint/2010/main" val="3494610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 up of audio equipment">
            <a:extLst>
              <a:ext uri="{FF2B5EF4-FFF2-40B4-BE49-F238E27FC236}">
                <a16:creationId xmlns:a16="http://schemas.microsoft.com/office/drawing/2014/main" id="{DFFDCC2B-82D7-B06A-664D-7E2605939397}"/>
              </a:ext>
            </a:extLst>
          </p:cNvPr>
          <p:cNvPicPr>
            <a:picLocks noChangeAspect="1"/>
          </p:cNvPicPr>
          <p:nvPr/>
        </p:nvPicPr>
        <p:blipFill rotWithShape="1">
          <a:blip r:embed="rId2">
            <a:extLst>
              <a:ext uri="{28A0092B-C50C-407E-A947-70E740481C1C}">
                <a14:useLocalDpi xmlns:a14="http://schemas.microsoft.com/office/drawing/2010/main" val="0"/>
              </a:ext>
            </a:extLst>
          </a:blip>
          <a:srcRect r="5882" b="-1"/>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A2F1479-5DF6-85FA-7E5C-42918E97124A}"/>
              </a:ext>
            </a:extLst>
          </p:cNvPr>
          <p:cNvSpPr>
            <a:spLocks noGrp="1"/>
          </p:cNvSpPr>
          <p:nvPr>
            <p:ph type="title"/>
          </p:nvPr>
        </p:nvSpPr>
        <p:spPr>
          <a:xfrm>
            <a:off x="838200" y="365125"/>
            <a:ext cx="3822189" cy="1899912"/>
          </a:xfrm>
        </p:spPr>
        <p:txBody>
          <a:bodyPr>
            <a:normAutofit/>
          </a:bodyPr>
          <a:lstStyle/>
          <a:p>
            <a:r>
              <a:rPr lang="en-US" sz="3400" b="1">
                <a:latin typeface="Consolas"/>
                <a:ea typeface="Calibri Light"/>
                <a:cs typeface="Calibri Light"/>
              </a:rPr>
              <a:t>TL 01 – Shubham</a:t>
            </a:r>
            <a:br>
              <a:rPr lang="en-US" sz="3400" b="1">
                <a:latin typeface="Consolas"/>
                <a:ea typeface="Calibri Light"/>
                <a:cs typeface="Calibri Light"/>
              </a:rPr>
            </a:br>
            <a:br>
              <a:rPr lang="en-US" sz="3400" b="1">
                <a:latin typeface="Consolas"/>
                <a:ea typeface="Calibri Light"/>
                <a:cs typeface="Calibri Light"/>
              </a:rPr>
            </a:br>
            <a:r>
              <a:rPr lang="en-US" sz="3400" b="1">
                <a:latin typeface="Consolas"/>
                <a:ea typeface="Calibri Light"/>
                <a:cs typeface="Calibri Light"/>
              </a:rPr>
              <a:t>GIT Manager</a:t>
            </a:r>
            <a:endParaRPr lang="en-US" sz="3400"/>
          </a:p>
        </p:txBody>
      </p:sp>
      <p:sp>
        <p:nvSpPr>
          <p:cNvPr id="9" name="Content Placeholder 8">
            <a:extLst>
              <a:ext uri="{FF2B5EF4-FFF2-40B4-BE49-F238E27FC236}">
                <a16:creationId xmlns:a16="http://schemas.microsoft.com/office/drawing/2014/main" id="{8AE5DF14-C57A-19AC-2F19-7D869B677B72}"/>
              </a:ext>
            </a:extLst>
          </p:cNvPr>
          <p:cNvSpPr>
            <a:spLocks noGrp="1"/>
          </p:cNvSpPr>
          <p:nvPr>
            <p:ph idx="1"/>
          </p:nvPr>
        </p:nvSpPr>
        <p:spPr>
          <a:xfrm>
            <a:off x="838200" y="2434201"/>
            <a:ext cx="3822189" cy="3742762"/>
          </a:xfrm>
        </p:spPr>
        <p:txBody>
          <a:bodyPr>
            <a:normAutofit/>
          </a:bodyPr>
          <a:lstStyle/>
          <a:p>
            <a:r>
              <a:rPr lang="en-US" sz="2000">
                <a:latin typeface="Consolas" panose="020B0609020204030204" pitchFamily="49" charset="0"/>
              </a:rPr>
              <a:t>Role: I will be responsible for the sound and music playing in the game.</a:t>
            </a:r>
          </a:p>
          <a:p>
            <a:r>
              <a:rPr lang="en-US" sz="2000">
                <a:latin typeface="Consolas" panose="020B0609020204030204" pitchFamily="49" charset="0"/>
              </a:rPr>
              <a:t>Priority:</a:t>
            </a:r>
            <a:br>
              <a:rPr lang="en-US" sz="2000">
                <a:latin typeface="Consolas" panose="020B0609020204030204" pitchFamily="49" charset="0"/>
              </a:rPr>
            </a:br>
            <a:r>
              <a:rPr lang="en-US" sz="2000">
                <a:latin typeface="Consolas" panose="020B0609020204030204" pitchFamily="49" charset="0"/>
              </a:rPr>
              <a:t>GIT: High;</a:t>
            </a:r>
          </a:p>
          <a:p>
            <a:r>
              <a:rPr lang="en-US" sz="2000">
                <a:latin typeface="Consolas" panose="020B0609020204030204" pitchFamily="49" charset="0"/>
              </a:rPr>
              <a:t>Sound and music: Moderate</a:t>
            </a:r>
          </a:p>
          <a:p>
            <a:r>
              <a:rPr lang="en-US" sz="2000">
                <a:latin typeface="Consolas" panose="020B0609020204030204" pitchFamily="49" charset="0"/>
              </a:rPr>
              <a:t>Complexity - Moderate</a:t>
            </a:r>
          </a:p>
          <a:p>
            <a:endParaRPr lang="en-US" sz="2000">
              <a:latin typeface="Consolas" panose="020B0609020204030204" pitchFamily="49" charset="0"/>
            </a:endParaRPr>
          </a:p>
        </p:txBody>
      </p:sp>
      <p:pic>
        <p:nvPicPr>
          <p:cNvPr id="2" name="Picture 1" descr="A error message with white and pink and green text&#10;&#10;Description automatically generated with medium confidence">
            <a:extLst>
              <a:ext uri="{FF2B5EF4-FFF2-40B4-BE49-F238E27FC236}">
                <a16:creationId xmlns:a16="http://schemas.microsoft.com/office/drawing/2014/main" id="{6F28C8C9-F3E3-B58E-9ACD-E9BEFF997D09}"/>
              </a:ext>
            </a:extLst>
          </p:cNvPr>
          <p:cNvPicPr>
            <a:picLocks noChangeAspect="1"/>
          </p:cNvPicPr>
          <p:nvPr/>
        </p:nvPicPr>
        <p:blipFill>
          <a:blip r:embed="rId3"/>
          <a:stretch>
            <a:fillRect/>
          </a:stretch>
        </p:blipFill>
        <p:spPr>
          <a:xfrm>
            <a:off x="10578829" y="3278"/>
            <a:ext cx="1612211" cy="1230673"/>
          </a:xfrm>
          <a:prstGeom prst="rect">
            <a:avLst/>
          </a:prstGeom>
        </p:spPr>
      </p:pic>
    </p:spTree>
    <p:extLst>
      <p:ext uri="{BB962C8B-B14F-4D97-AF65-F5344CB8AC3E}">
        <p14:creationId xmlns:p14="http://schemas.microsoft.com/office/powerpoint/2010/main" val="3055688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ackground Circuit Grey · Free image on Pixabay">
            <a:extLst>
              <a:ext uri="{FF2B5EF4-FFF2-40B4-BE49-F238E27FC236}">
                <a16:creationId xmlns:a16="http://schemas.microsoft.com/office/drawing/2014/main" id="{F1A381BD-CBF4-9719-9B4F-1C984155C1F9}"/>
              </a:ext>
            </a:extLst>
          </p:cNvPr>
          <p:cNvPicPr>
            <a:picLocks noGrp="1" noChangeAspect="1"/>
          </p:cNvPicPr>
          <p:nvPr>
            <p:ph idx="1"/>
          </p:nvPr>
        </p:nvPicPr>
        <p:blipFill rotWithShape="1">
          <a:blip r:embed="rId2"/>
          <a:srcRect t="10017"/>
          <a:stretch/>
        </p:blipFill>
        <p:spPr>
          <a:xfrm>
            <a:off x="20" y="1282"/>
            <a:ext cx="12191980" cy="6856718"/>
          </a:xfrm>
          <a:prstGeom prst="rect">
            <a:avLst/>
          </a:prstGeom>
        </p:spPr>
      </p:pic>
      <p:pic>
        <p:nvPicPr>
          <p:cNvPr id="5" name="Picture 4" descr="A diagram of a game&#10;&#10;Description automatically generated">
            <a:extLst>
              <a:ext uri="{FF2B5EF4-FFF2-40B4-BE49-F238E27FC236}">
                <a16:creationId xmlns:a16="http://schemas.microsoft.com/office/drawing/2014/main" id="{D726743E-F663-9B7F-7320-5C632537BBCB}"/>
              </a:ext>
            </a:extLst>
          </p:cNvPr>
          <p:cNvPicPr>
            <a:picLocks noChangeAspect="1"/>
          </p:cNvPicPr>
          <p:nvPr/>
        </p:nvPicPr>
        <p:blipFill>
          <a:blip r:embed="rId3"/>
          <a:stretch>
            <a:fillRect/>
          </a:stretch>
        </p:blipFill>
        <p:spPr>
          <a:xfrm>
            <a:off x="2010104" y="1713057"/>
            <a:ext cx="7252137" cy="3582973"/>
          </a:xfrm>
          <a:prstGeom prst="rect">
            <a:avLst/>
          </a:prstGeom>
        </p:spPr>
      </p:pic>
      <p:sp>
        <p:nvSpPr>
          <p:cNvPr id="6" name="TextBox 5">
            <a:extLst>
              <a:ext uri="{FF2B5EF4-FFF2-40B4-BE49-F238E27FC236}">
                <a16:creationId xmlns:a16="http://schemas.microsoft.com/office/drawing/2014/main" id="{F9450763-AE95-05F2-5D89-592BBE328E92}"/>
              </a:ext>
            </a:extLst>
          </p:cNvPr>
          <p:cNvSpPr txBox="1"/>
          <p:nvPr/>
        </p:nvSpPr>
        <p:spPr>
          <a:xfrm>
            <a:off x="4199823" y="907003"/>
            <a:ext cx="4160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SHUBHAM (Case Diagram)</a:t>
            </a:r>
            <a:endParaRPr lang="en-US">
              <a:solidFill>
                <a:srgbClr val="FF0000"/>
              </a:solidFill>
            </a:endParaRPr>
          </a:p>
        </p:txBody>
      </p:sp>
      <p:pic>
        <p:nvPicPr>
          <p:cNvPr id="2" name="Picture 1">
            <a:extLst>
              <a:ext uri="{FF2B5EF4-FFF2-40B4-BE49-F238E27FC236}">
                <a16:creationId xmlns:a16="http://schemas.microsoft.com/office/drawing/2014/main" id="{6B7772A4-78DC-8870-85F6-B1B239F9347C}"/>
              </a:ext>
            </a:extLst>
          </p:cNvPr>
          <p:cNvPicPr>
            <a:picLocks noChangeAspect="1"/>
          </p:cNvPicPr>
          <p:nvPr/>
        </p:nvPicPr>
        <p:blipFill>
          <a:blip r:embed="rId4"/>
          <a:stretch>
            <a:fillRect/>
          </a:stretch>
        </p:blipFill>
        <p:spPr>
          <a:xfrm>
            <a:off x="10259282" y="3277"/>
            <a:ext cx="1931758" cy="1460091"/>
          </a:xfrm>
          <a:prstGeom prst="rect">
            <a:avLst/>
          </a:prstGeom>
        </p:spPr>
      </p:pic>
    </p:spTree>
    <p:extLst>
      <p:ext uri="{BB962C8B-B14F-4D97-AF65-F5344CB8AC3E}">
        <p14:creationId xmlns:p14="http://schemas.microsoft.com/office/powerpoint/2010/main" val="208151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F914D9-67EE-1ED4-2250-75A870C5ACA5}"/>
              </a:ext>
            </a:extLst>
          </p:cNvPr>
          <p:cNvSpPr txBox="1"/>
          <p:nvPr/>
        </p:nvSpPr>
        <p:spPr>
          <a:xfrm>
            <a:off x="3796886" y="313281"/>
            <a:ext cx="459108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Times New Roman"/>
                <a:cs typeface="Times New Roman"/>
              </a:rPr>
              <a:t>Upal Kundu TL -02</a:t>
            </a:r>
            <a:endParaRPr lang="en-US" sz="4000">
              <a:cs typeface="Calibri"/>
            </a:endParaRPr>
          </a:p>
        </p:txBody>
      </p:sp>
      <p:sp>
        <p:nvSpPr>
          <p:cNvPr id="39" name="TextBox 38">
            <a:extLst>
              <a:ext uri="{FF2B5EF4-FFF2-40B4-BE49-F238E27FC236}">
                <a16:creationId xmlns:a16="http://schemas.microsoft.com/office/drawing/2014/main" id="{783FD73D-3C9E-097B-1F3E-A3F0E66F48EB}"/>
              </a:ext>
            </a:extLst>
          </p:cNvPr>
          <p:cNvSpPr txBox="1"/>
          <p:nvPr/>
        </p:nvSpPr>
        <p:spPr>
          <a:xfrm>
            <a:off x="7025729" y="1201037"/>
            <a:ext cx="4964866"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Calibri"/>
              </a:rPr>
              <a:t>🧑‍💻  Features and Responsibilities: </a:t>
            </a:r>
          </a:p>
          <a:p>
            <a:r>
              <a:rPr lang="en-US">
                <a:latin typeface="Times New Roman"/>
                <a:cs typeface="Calibri"/>
              </a:rPr>
              <a:t>Features:</a:t>
            </a:r>
          </a:p>
          <a:p>
            <a:r>
              <a:rPr lang="en-US">
                <a:latin typeface="Times New Roman"/>
                <a:cs typeface="Calibri"/>
              </a:rPr>
              <a:t>🧩 Puzzle Game: Design and implement Modern Puzzle interface with 404 text, this is going to be a mirror puzzle and such, hard to solve.</a:t>
            </a:r>
          </a:p>
          <a:p>
            <a:r>
              <a:rPr lang="en-US">
                <a:latin typeface="Times New Roman"/>
                <a:cs typeface="Calibri"/>
              </a:rPr>
              <a:t>🤔 Quiz Game: Connect GPT-4 API for quiz question generation, user answer evaluation.</a:t>
            </a:r>
          </a:p>
          <a:p>
            <a:r>
              <a:rPr lang="en-US">
                <a:latin typeface="Times New Roman"/>
                <a:cs typeface="Calibri"/>
              </a:rPr>
              <a:t>⚙️Integration: Help my team integrate each scene/challenges into game.</a:t>
            </a:r>
          </a:p>
          <a:p>
            <a:endParaRPr lang="en-US">
              <a:latin typeface="Times New Roman"/>
              <a:cs typeface="Calibri"/>
            </a:endParaRPr>
          </a:p>
          <a:p>
            <a:r>
              <a:rPr lang="en-US">
                <a:latin typeface="Times New Roman"/>
                <a:cs typeface="Calibri"/>
              </a:rPr>
              <a:t>📈 Priority: </a:t>
            </a:r>
            <a:r>
              <a:rPr lang="en-US">
                <a:latin typeface="Times New Roman"/>
                <a:ea typeface="+mn-lt"/>
                <a:cs typeface="+mn-lt"/>
              </a:rPr>
              <a:t>Medium (Other work like screen and other challenges can go in parallel)</a:t>
            </a:r>
          </a:p>
          <a:p>
            <a:endParaRPr lang="en-US">
              <a:latin typeface="Times New Roman"/>
              <a:cs typeface="Calibri"/>
            </a:endParaRPr>
          </a:p>
          <a:p>
            <a:r>
              <a:rPr lang="en-US">
                <a:latin typeface="Times New Roman"/>
                <a:cs typeface="Calibri"/>
              </a:rPr>
              <a:t>🔏Complexity: Simple to Medium (Might be complex to design and integration with frontend)</a:t>
            </a:r>
          </a:p>
          <a:p>
            <a:endParaRPr lang="en-US">
              <a:latin typeface="Times New Roman"/>
              <a:cs typeface="Calibri"/>
            </a:endParaRPr>
          </a:p>
          <a:p>
            <a:endParaRPr lang="en-US">
              <a:latin typeface="Times New Roman"/>
              <a:cs typeface="Calibri"/>
            </a:endParaRPr>
          </a:p>
          <a:p>
            <a:endParaRPr lang="en-US">
              <a:latin typeface="Times New Roman"/>
              <a:cs typeface="Calibri"/>
            </a:endParaRPr>
          </a:p>
          <a:p>
            <a:endParaRPr lang="en-US">
              <a:latin typeface="Times New Roman"/>
              <a:cs typeface="Calibri"/>
            </a:endParaRPr>
          </a:p>
        </p:txBody>
      </p:sp>
      <p:sp>
        <p:nvSpPr>
          <p:cNvPr id="41" name="TextBox 40">
            <a:extLst>
              <a:ext uri="{FF2B5EF4-FFF2-40B4-BE49-F238E27FC236}">
                <a16:creationId xmlns:a16="http://schemas.microsoft.com/office/drawing/2014/main" id="{240EF39D-7B61-D840-A692-F94E5E4D6E8D}"/>
              </a:ext>
            </a:extLst>
          </p:cNvPr>
          <p:cNvSpPr txBox="1"/>
          <p:nvPr/>
        </p:nvSpPr>
        <p:spPr>
          <a:xfrm>
            <a:off x="316923" y="52266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Case Diagram</a:t>
            </a:r>
            <a:endParaRPr lang="en-US"/>
          </a:p>
        </p:txBody>
      </p:sp>
      <p:pic>
        <p:nvPicPr>
          <p:cNvPr id="355" name="Picture 354" descr="A diagram of a process&#10;&#10;Description automatically generated">
            <a:extLst>
              <a:ext uri="{FF2B5EF4-FFF2-40B4-BE49-F238E27FC236}">
                <a16:creationId xmlns:a16="http://schemas.microsoft.com/office/drawing/2014/main" id="{817DD99A-2AB8-DB1E-44A7-2591E4ECD27B}"/>
              </a:ext>
            </a:extLst>
          </p:cNvPr>
          <p:cNvPicPr>
            <a:picLocks noChangeAspect="1"/>
          </p:cNvPicPr>
          <p:nvPr/>
        </p:nvPicPr>
        <p:blipFill>
          <a:blip r:embed="rId2"/>
          <a:stretch>
            <a:fillRect/>
          </a:stretch>
        </p:blipFill>
        <p:spPr>
          <a:xfrm>
            <a:off x="60614" y="1409854"/>
            <a:ext cx="6961908" cy="3856450"/>
          </a:xfrm>
          <a:prstGeom prst="rect">
            <a:avLst/>
          </a:prstGeom>
        </p:spPr>
      </p:pic>
      <p:pic>
        <p:nvPicPr>
          <p:cNvPr id="5" name="Picture 4">
            <a:extLst>
              <a:ext uri="{FF2B5EF4-FFF2-40B4-BE49-F238E27FC236}">
                <a16:creationId xmlns:a16="http://schemas.microsoft.com/office/drawing/2014/main" id="{84B26EC1-8287-6F32-203B-C299243A2710}"/>
              </a:ext>
            </a:extLst>
          </p:cNvPr>
          <p:cNvPicPr>
            <a:picLocks noChangeAspect="1"/>
          </p:cNvPicPr>
          <p:nvPr/>
        </p:nvPicPr>
        <p:blipFill>
          <a:blip r:embed="rId3"/>
          <a:stretch>
            <a:fillRect/>
          </a:stretch>
        </p:blipFill>
        <p:spPr>
          <a:xfrm>
            <a:off x="10341858" y="2381"/>
            <a:ext cx="1848862" cy="1388270"/>
          </a:xfrm>
          <a:prstGeom prst="rect">
            <a:avLst/>
          </a:prstGeom>
        </p:spPr>
      </p:pic>
    </p:spTree>
    <p:extLst>
      <p:ext uri="{BB962C8B-B14F-4D97-AF65-F5344CB8AC3E}">
        <p14:creationId xmlns:p14="http://schemas.microsoft.com/office/powerpoint/2010/main" val="2360479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ED258EA1-8153-EBDD-EE55-4932F087E9C8}"/>
              </a:ext>
            </a:extLst>
          </p:cNvPr>
          <p:cNvSpPr/>
          <p:nvPr/>
        </p:nvSpPr>
        <p:spPr>
          <a:xfrm>
            <a:off x="405814" y="663798"/>
            <a:ext cx="3313651" cy="132126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3E46D-D53B-69B5-3B62-99AEB999B4E1}"/>
              </a:ext>
            </a:extLst>
          </p:cNvPr>
          <p:cNvSpPr>
            <a:spLocks noGrp="1"/>
          </p:cNvSpPr>
          <p:nvPr>
            <p:ph type="title"/>
          </p:nvPr>
        </p:nvSpPr>
        <p:spPr>
          <a:xfrm>
            <a:off x="6094105" y="336144"/>
            <a:ext cx="4977976" cy="1454051"/>
          </a:xfrm>
        </p:spPr>
        <p:txBody>
          <a:bodyPr>
            <a:normAutofit/>
          </a:bodyPr>
          <a:lstStyle/>
          <a:p>
            <a:r>
              <a:rPr lang="en-US" sz="3300" b="1">
                <a:solidFill>
                  <a:schemeClr val="tx2"/>
                </a:solidFill>
                <a:latin typeface="Consolas"/>
                <a:ea typeface="Calibri Light"/>
                <a:cs typeface="Calibri Light"/>
              </a:rPr>
              <a:t>TL 02 – Sam</a:t>
            </a:r>
            <a:br>
              <a:rPr lang="en-US" sz="3300" b="1">
                <a:latin typeface="Consolas"/>
                <a:ea typeface="Calibri Light"/>
                <a:cs typeface="Calibri Light"/>
              </a:rPr>
            </a:br>
            <a:br>
              <a:rPr lang="en-US" sz="3300" b="1">
                <a:latin typeface="Consolas"/>
                <a:ea typeface="Calibri Light"/>
                <a:cs typeface="Calibri Light"/>
              </a:rPr>
            </a:br>
            <a:r>
              <a:rPr lang="en-US" sz="2800" b="1">
                <a:solidFill>
                  <a:schemeClr val="tx2"/>
                </a:solidFill>
                <a:latin typeface="Consolas"/>
                <a:ea typeface="Calibri Light"/>
                <a:cs typeface="Calibri Light"/>
              </a:rPr>
              <a:t>Action Event Manager</a:t>
            </a:r>
          </a:p>
        </p:txBody>
      </p:sp>
      <p:sp>
        <p:nvSpPr>
          <p:cNvPr id="3" name="Content Placeholder 2">
            <a:extLst>
              <a:ext uri="{FF2B5EF4-FFF2-40B4-BE49-F238E27FC236}">
                <a16:creationId xmlns:a16="http://schemas.microsoft.com/office/drawing/2014/main" id="{0ED0ECE2-6BF6-A3CE-D4DF-108C22F263DB}"/>
              </a:ext>
            </a:extLst>
          </p:cNvPr>
          <p:cNvSpPr>
            <a:spLocks noGrp="1"/>
          </p:cNvSpPr>
          <p:nvPr>
            <p:ph idx="1"/>
          </p:nvPr>
        </p:nvSpPr>
        <p:spPr>
          <a:xfrm>
            <a:off x="6090574" y="2421682"/>
            <a:ext cx="4977578" cy="3639289"/>
          </a:xfrm>
        </p:spPr>
        <p:txBody>
          <a:bodyPr vert="horz" lIns="91440" tIns="45720" rIns="91440" bIns="45720" rtlCol="0" anchor="ctr">
            <a:noAutofit/>
          </a:bodyPr>
          <a:lstStyle/>
          <a:p>
            <a:r>
              <a:rPr lang="en-US" sz="2000">
                <a:solidFill>
                  <a:srgbClr val="FF0000"/>
                </a:solidFill>
                <a:latin typeface="Consolas"/>
                <a:ea typeface="Calibri"/>
                <a:cs typeface="Calibri"/>
              </a:rPr>
              <a:t>Handle Collisions:</a:t>
            </a:r>
          </a:p>
          <a:p>
            <a:pPr lvl="1"/>
            <a:r>
              <a:rPr lang="en-US" sz="1800">
                <a:solidFill>
                  <a:srgbClr val="FF0000"/>
                </a:solidFill>
                <a:latin typeface="Consolas"/>
                <a:ea typeface="Calibri"/>
                <a:cs typeface="Calibri"/>
              </a:rPr>
              <a:t>Collision with Objects</a:t>
            </a:r>
          </a:p>
          <a:p>
            <a:pPr lvl="1"/>
            <a:r>
              <a:rPr lang="en-US" sz="1800">
                <a:solidFill>
                  <a:srgbClr val="FF0000"/>
                </a:solidFill>
                <a:latin typeface="Consolas"/>
                <a:ea typeface="Calibri"/>
                <a:cs typeface="Calibri"/>
              </a:rPr>
              <a:t>Collision with Door</a:t>
            </a:r>
          </a:p>
          <a:p>
            <a:pPr lvl="1"/>
            <a:r>
              <a:rPr lang="en-US" sz="1800">
                <a:solidFill>
                  <a:srgbClr val="FF0000"/>
                </a:solidFill>
                <a:latin typeface="Consolas"/>
                <a:ea typeface="Calibri"/>
                <a:cs typeface="Calibri"/>
              </a:rPr>
              <a:t>Collision with Wall</a:t>
            </a:r>
          </a:p>
          <a:p>
            <a:pPr lvl="1"/>
            <a:r>
              <a:rPr lang="en-US" sz="1800">
                <a:solidFill>
                  <a:srgbClr val="FF0000"/>
                </a:solidFill>
                <a:latin typeface="Consolas"/>
                <a:ea typeface="Calibri"/>
                <a:cs typeface="Calibri"/>
              </a:rPr>
              <a:t>Collision with Enemy</a:t>
            </a:r>
          </a:p>
          <a:p>
            <a:pPr marL="457200" lvl="1" indent="0">
              <a:buNone/>
            </a:pPr>
            <a:endParaRPr lang="en-US" sz="1800">
              <a:solidFill>
                <a:schemeClr val="tx2"/>
              </a:solidFill>
              <a:latin typeface="Consolas"/>
              <a:ea typeface="Calibri"/>
              <a:cs typeface="Calibri"/>
            </a:endParaRPr>
          </a:p>
          <a:p>
            <a:pPr marL="342900" lvl="1" indent="-342900"/>
            <a:r>
              <a:rPr lang="en-US" sz="2000">
                <a:solidFill>
                  <a:schemeClr val="accent2"/>
                </a:solidFill>
                <a:latin typeface="Consolas"/>
                <a:ea typeface="Calibri"/>
                <a:cs typeface="Calibri"/>
              </a:rPr>
              <a:t>State and Animation Management:</a:t>
            </a:r>
          </a:p>
          <a:p>
            <a:pPr marL="800100" lvl="2" indent="-342900">
              <a:buFont typeface="Wingdings" panose="020B0604020202020204" pitchFamily="34" charset="0"/>
              <a:buChar char="§"/>
            </a:pPr>
            <a:r>
              <a:rPr lang="en-US" sz="1800">
                <a:solidFill>
                  <a:schemeClr val="accent2"/>
                </a:solidFill>
                <a:latin typeface="Consolas"/>
                <a:ea typeface="Calibri"/>
                <a:cs typeface="Calibri"/>
              </a:rPr>
              <a:t>Idle ---&gt; Idle Animation</a:t>
            </a:r>
          </a:p>
          <a:p>
            <a:pPr marL="800100" lvl="2" indent="-342900">
              <a:buFont typeface="Wingdings" panose="020B0604020202020204" pitchFamily="34" charset="0"/>
              <a:buChar char="§"/>
            </a:pPr>
            <a:r>
              <a:rPr lang="en-US" sz="1800">
                <a:solidFill>
                  <a:schemeClr val="accent2"/>
                </a:solidFill>
                <a:latin typeface="Consolas"/>
                <a:ea typeface="Calibri"/>
                <a:cs typeface="Calibri"/>
              </a:rPr>
              <a:t>Moving ---&gt; Moving Animation</a:t>
            </a:r>
          </a:p>
        </p:txBody>
      </p:sp>
      <p:sp>
        <p:nvSpPr>
          <p:cNvPr id="5" name="Content Placeholder 2">
            <a:extLst>
              <a:ext uri="{FF2B5EF4-FFF2-40B4-BE49-F238E27FC236}">
                <a16:creationId xmlns:a16="http://schemas.microsoft.com/office/drawing/2014/main" id="{20037C42-4850-0045-8B4A-55FE56458097}"/>
              </a:ext>
            </a:extLst>
          </p:cNvPr>
          <p:cNvSpPr txBox="1">
            <a:spLocks/>
          </p:cNvSpPr>
          <p:nvPr/>
        </p:nvSpPr>
        <p:spPr>
          <a:xfrm>
            <a:off x="668263" y="1061984"/>
            <a:ext cx="3630678" cy="412804"/>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6350" indent="0">
              <a:buNone/>
            </a:pPr>
            <a:r>
              <a:rPr lang="en-US" sz="1600">
                <a:solidFill>
                  <a:srgbClr val="FF0000"/>
                </a:solidFill>
                <a:latin typeface="Consolas"/>
                <a:cs typeface="Calibri"/>
              </a:rPr>
              <a:t>Red – High Priority</a:t>
            </a:r>
          </a:p>
          <a:p>
            <a:pPr marL="6350" indent="0">
              <a:buNone/>
            </a:pPr>
            <a:r>
              <a:rPr lang="en-US" sz="1600">
                <a:solidFill>
                  <a:schemeClr val="accent2"/>
                </a:solidFill>
                <a:latin typeface="Consolas"/>
                <a:cs typeface="Calibri"/>
              </a:rPr>
              <a:t>Orange – Medium Priority</a:t>
            </a:r>
          </a:p>
        </p:txBody>
      </p:sp>
      <p:sp>
        <p:nvSpPr>
          <p:cNvPr id="6" name="Content Placeholder 2">
            <a:extLst>
              <a:ext uri="{FF2B5EF4-FFF2-40B4-BE49-F238E27FC236}">
                <a16:creationId xmlns:a16="http://schemas.microsoft.com/office/drawing/2014/main" id="{B342AD26-CD73-A590-AEFA-4722C76E0AFF}"/>
              </a:ext>
            </a:extLst>
          </p:cNvPr>
          <p:cNvSpPr txBox="1">
            <a:spLocks/>
          </p:cNvSpPr>
          <p:nvPr/>
        </p:nvSpPr>
        <p:spPr>
          <a:xfrm rot="19560000">
            <a:off x="2855762" y="5372635"/>
            <a:ext cx="2225523" cy="252016"/>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6350" indent="0">
              <a:buNone/>
            </a:pPr>
            <a:r>
              <a:rPr lang="en-US">
                <a:solidFill>
                  <a:srgbClr val="FF0000"/>
                </a:solidFill>
                <a:latin typeface="Consolas"/>
                <a:cs typeface="Calibri"/>
              </a:rPr>
              <a:t>Level Manager </a:t>
            </a:r>
            <a:endParaRPr lang="en-US">
              <a:latin typeface="Consolas"/>
              <a:cs typeface="Calibri"/>
            </a:endParaRPr>
          </a:p>
        </p:txBody>
      </p:sp>
      <p:sp>
        <p:nvSpPr>
          <p:cNvPr id="8" name="Oval 7">
            <a:extLst>
              <a:ext uri="{FF2B5EF4-FFF2-40B4-BE49-F238E27FC236}">
                <a16:creationId xmlns:a16="http://schemas.microsoft.com/office/drawing/2014/main" id="{A3D65743-CC0A-5155-C430-500106CCCB38}"/>
              </a:ext>
            </a:extLst>
          </p:cNvPr>
          <p:cNvSpPr/>
          <p:nvPr/>
        </p:nvSpPr>
        <p:spPr>
          <a:xfrm rot="19980000">
            <a:off x="2678153" y="4889826"/>
            <a:ext cx="2237065" cy="1398165"/>
          </a:xfrm>
          <a:prstGeom prst="ellipse">
            <a:avLst/>
          </a:prstGeom>
          <a:noFill/>
          <a:ln w="28575">
            <a:solidFill>
              <a:schemeClr val="tx2">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EC56B40-ADA0-F43B-0E8B-5F9F8F444110}"/>
              </a:ext>
            </a:extLst>
          </p:cNvPr>
          <p:cNvCxnSpPr/>
          <p:nvPr/>
        </p:nvCxnSpPr>
        <p:spPr>
          <a:xfrm flipH="1" flipV="1">
            <a:off x="2659310" y="4151850"/>
            <a:ext cx="637565" cy="854281"/>
          </a:xfrm>
          <a:prstGeom prst="straightConnector1">
            <a:avLst/>
          </a:prstGeom>
          <a:ln w="28575">
            <a:solidFill>
              <a:schemeClr val="tx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03E9C7D2-56EA-157B-D23F-7181C686E1E8}"/>
              </a:ext>
            </a:extLst>
          </p:cNvPr>
          <p:cNvSpPr txBox="1">
            <a:spLocks/>
          </p:cNvSpPr>
          <p:nvPr/>
        </p:nvSpPr>
        <p:spPr>
          <a:xfrm rot="19620000">
            <a:off x="24803" y="3325551"/>
            <a:ext cx="5616072" cy="748364"/>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6350" indent="0">
              <a:buNone/>
            </a:pPr>
            <a:r>
              <a:rPr lang="en-US" sz="1800">
                <a:latin typeface="Consolas"/>
                <a:cs typeface="Calibri"/>
              </a:rPr>
              <a:t>Highly complex due to multiple dependencies</a:t>
            </a:r>
            <a:endParaRPr lang="en-US" sz="1800">
              <a:ea typeface="Calibri"/>
              <a:cs typeface="Calibri"/>
            </a:endParaRPr>
          </a:p>
        </p:txBody>
      </p:sp>
      <p:pic>
        <p:nvPicPr>
          <p:cNvPr id="4" name="Picture 3">
            <a:extLst>
              <a:ext uri="{FF2B5EF4-FFF2-40B4-BE49-F238E27FC236}">
                <a16:creationId xmlns:a16="http://schemas.microsoft.com/office/drawing/2014/main" id="{868EC939-F23D-2713-EAFA-3E7B5FE3CF2D}"/>
              </a:ext>
            </a:extLst>
          </p:cNvPr>
          <p:cNvPicPr>
            <a:picLocks noChangeAspect="1"/>
          </p:cNvPicPr>
          <p:nvPr/>
        </p:nvPicPr>
        <p:blipFill>
          <a:blip r:embed="rId2"/>
          <a:stretch>
            <a:fillRect/>
          </a:stretch>
        </p:blipFill>
        <p:spPr>
          <a:xfrm>
            <a:off x="10389483" y="2381"/>
            <a:ext cx="1801237" cy="1364457"/>
          </a:xfrm>
          <a:prstGeom prst="rect">
            <a:avLst/>
          </a:prstGeom>
        </p:spPr>
      </p:pic>
      <p:sp>
        <p:nvSpPr>
          <p:cNvPr id="10" name="Content Placeholder 2">
            <a:extLst>
              <a:ext uri="{FF2B5EF4-FFF2-40B4-BE49-F238E27FC236}">
                <a16:creationId xmlns:a16="http://schemas.microsoft.com/office/drawing/2014/main" id="{C14695DD-461B-1BCB-622F-935572A975E1}"/>
              </a:ext>
            </a:extLst>
          </p:cNvPr>
          <p:cNvSpPr txBox="1">
            <a:spLocks/>
          </p:cNvSpPr>
          <p:nvPr/>
        </p:nvSpPr>
        <p:spPr>
          <a:xfrm>
            <a:off x="5315870" y="6295144"/>
            <a:ext cx="6420018" cy="147153"/>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6350" indent="0">
              <a:buNone/>
            </a:pPr>
            <a:r>
              <a:rPr lang="en-US">
                <a:latin typeface="Consolas"/>
                <a:cs typeface="Calibri"/>
              </a:rPr>
              <a:t>Low complexity. Dependency: Player Movement</a:t>
            </a:r>
          </a:p>
        </p:txBody>
      </p:sp>
      <p:cxnSp>
        <p:nvCxnSpPr>
          <p:cNvPr id="13" name="Straight Arrow Connector 12">
            <a:extLst>
              <a:ext uri="{FF2B5EF4-FFF2-40B4-BE49-F238E27FC236}">
                <a16:creationId xmlns:a16="http://schemas.microsoft.com/office/drawing/2014/main" id="{F6986F16-7A0C-2D40-18FC-001468677DDA}"/>
              </a:ext>
            </a:extLst>
          </p:cNvPr>
          <p:cNvCxnSpPr>
            <a:cxnSpLocks/>
          </p:cNvCxnSpPr>
          <p:nvPr/>
        </p:nvCxnSpPr>
        <p:spPr>
          <a:xfrm flipH="1">
            <a:off x="4749566" y="3621948"/>
            <a:ext cx="1881932" cy="1382783"/>
          </a:xfrm>
          <a:prstGeom prst="straightConnector1">
            <a:avLst/>
          </a:prstGeom>
          <a:ln w="28575">
            <a:solidFill>
              <a:schemeClr val="tx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A954F76-DF4C-F37C-E3BD-11E09D9FF868}"/>
              </a:ext>
            </a:extLst>
          </p:cNvPr>
          <p:cNvCxnSpPr>
            <a:cxnSpLocks/>
          </p:cNvCxnSpPr>
          <p:nvPr/>
        </p:nvCxnSpPr>
        <p:spPr>
          <a:xfrm flipH="1">
            <a:off x="6000924" y="5083030"/>
            <a:ext cx="385894" cy="1061205"/>
          </a:xfrm>
          <a:prstGeom prst="straightConnector1">
            <a:avLst/>
          </a:prstGeom>
          <a:ln w="28575">
            <a:solidFill>
              <a:schemeClr val="tx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819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A598A2-EC83-4E22-9273-2057473E7E05}"/>
              </a:ext>
            </a:extLst>
          </p:cNvPr>
          <p:cNvPicPr>
            <a:picLocks noChangeAspect="1"/>
          </p:cNvPicPr>
          <p:nvPr/>
        </p:nvPicPr>
        <p:blipFill rotWithShape="1">
          <a:blip r:embed="rId2">
            <a:alphaModFix amt="50000"/>
          </a:blip>
          <a:srcRect t="12128" b="13614"/>
          <a:stretch/>
        </p:blipFill>
        <p:spPr>
          <a:xfrm>
            <a:off x="20" y="10"/>
            <a:ext cx="12188930" cy="6857990"/>
          </a:xfrm>
          <a:prstGeom prst="rect">
            <a:avLst/>
          </a:prstGeom>
        </p:spPr>
      </p:pic>
      <p:sp>
        <p:nvSpPr>
          <p:cNvPr id="6" name="Title 5">
            <a:extLst>
              <a:ext uri="{FF2B5EF4-FFF2-40B4-BE49-F238E27FC236}">
                <a16:creationId xmlns:a16="http://schemas.microsoft.com/office/drawing/2014/main" id="{F797FAE0-6BA0-7508-AF55-661F425A0518}"/>
              </a:ext>
            </a:extLst>
          </p:cNvPr>
          <p:cNvSpPr>
            <a:spLocks noGrp="1"/>
          </p:cNvSpPr>
          <p:nvPr>
            <p:ph type="title"/>
          </p:nvPr>
        </p:nvSpPr>
        <p:spPr>
          <a:xfrm>
            <a:off x="1523999" y="1122362"/>
            <a:ext cx="9865895" cy="2900518"/>
          </a:xfrm>
        </p:spPr>
        <p:txBody>
          <a:bodyPr vert="horz" lIns="91440" tIns="45720" rIns="91440" bIns="45720" rtlCol="0" anchor="b">
            <a:normAutofit/>
          </a:bodyPr>
          <a:lstStyle/>
          <a:p>
            <a:pPr algn="ctr"/>
            <a:r>
              <a:rPr lang="en-US" sz="5400" b="1">
                <a:solidFill>
                  <a:srgbClr val="FFFFFF"/>
                </a:solidFill>
                <a:latin typeface="Franklin Gothic Demi (Headings)"/>
              </a:rPr>
              <a:t>Error 404 Page not Found</a:t>
            </a:r>
            <a:br>
              <a:rPr lang="en-US" sz="3800">
                <a:solidFill>
                  <a:srgbClr val="FFFFFF"/>
                </a:solidFill>
              </a:rPr>
            </a:br>
            <a:br>
              <a:rPr lang="en-US" sz="3800" b="1">
                <a:solidFill>
                  <a:srgbClr val="FFFFFF"/>
                </a:solidFill>
              </a:rPr>
            </a:br>
            <a:r>
              <a:rPr lang="en-US" sz="3800" b="1">
                <a:solidFill>
                  <a:srgbClr val="FFFFFF"/>
                </a:solidFill>
              </a:rPr>
              <a:t>Shubham, Upal, Sam, Jishnu, Owen,  Aditya, Nikki</a:t>
            </a:r>
          </a:p>
        </p:txBody>
      </p:sp>
    </p:spTree>
    <p:extLst>
      <p:ext uri="{BB962C8B-B14F-4D97-AF65-F5344CB8AC3E}">
        <p14:creationId xmlns:p14="http://schemas.microsoft.com/office/powerpoint/2010/main" val="373269249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ackground Circuit Grey · Free image on Pixabay">
            <a:extLst>
              <a:ext uri="{FF2B5EF4-FFF2-40B4-BE49-F238E27FC236}">
                <a16:creationId xmlns:a16="http://schemas.microsoft.com/office/drawing/2014/main" id="{9911078D-9AE4-0083-518E-1C022609DCFB}"/>
              </a:ext>
            </a:extLst>
          </p:cNvPr>
          <p:cNvPicPr>
            <a:picLocks noGrp="1" noChangeAspect="1"/>
          </p:cNvPicPr>
          <p:nvPr>
            <p:ph idx="1"/>
          </p:nvPr>
        </p:nvPicPr>
        <p:blipFill rotWithShape="1">
          <a:blip r:embed="rId2"/>
          <a:srcRect t="10017"/>
          <a:stretch/>
        </p:blipFill>
        <p:spPr>
          <a:xfrm>
            <a:off x="20" y="1282"/>
            <a:ext cx="12191980" cy="6856718"/>
          </a:xfrm>
          <a:prstGeom prst="rect">
            <a:avLst/>
          </a:prstGeom>
        </p:spPr>
      </p:pic>
      <p:pic>
        <p:nvPicPr>
          <p:cNvPr id="5" name="Picture 4" descr="A diagram of a person&#10;&#10;Description automatically generated">
            <a:extLst>
              <a:ext uri="{FF2B5EF4-FFF2-40B4-BE49-F238E27FC236}">
                <a16:creationId xmlns:a16="http://schemas.microsoft.com/office/drawing/2014/main" id="{4203D704-B707-5613-B9AE-CEE6E9506F31}"/>
              </a:ext>
            </a:extLst>
          </p:cNvPr>
          <p:cNvPicPr>
            <a:picLocks noChangeAspect="1"/>
          </p:cNvPicPr>
          <p:nvPr/>
        </p:nvPicPr>
        <p:blipFill>
          <a:blip r:embed="rId3"/>
          <a:stretch>
            <a:fillRect/>
          </a:stretch>
        </p:blipFill>
        <p:spPr>
          <a:xfrm>
            <a:off x="2824240" y="-1314"/>
            <a:ext cx="6602641" cy="6847489"/>
          </a:xfrm>
          <a:prstGeom prst="rect">
            <a:avLst/>
          </a:prstGeom>
        </p:spPr>
      </p:pic>
      <p:sp>
        <p:nvSpPr>
          <p:cNvPr id="6" name="TextBox 5">
            <a:extLst>
              <a:ext uri="{FF2B5EF4-FFF2-40B4-BE49-F238E27FC236}">
                <a16:creationId xmlns:a16="http://schemas.microsoft.com/office/drawing/2014/main" id="{E0AA5450-288E-D159-BCCA-A8EDB9A1B49D}"/>
              </a:ext>
            </a:extLst>
          </p:cNvPr>
          <p:cNvSpPr txBox="1"/>
          <p:nvPr/>
        </p:nvSpPr>
        <p:spPr>
          <a:xfrm rot="-5400000">
            <a:off x="619913" y="4456948"/>
            <a:ext cx="257160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0070C0"/>
                </a:solidFill>
                <a:latin typeface="Consolas"/>
                <a:cs typeface="Calibri"/>
              </a:rPr>
              <a:t>S A M</a:t>
            </a:r>
          </a:p>
        </p:txBody>
      </p:sp>
      <p:pic>
        <p:nvPicPr>
          <p:cNvPr id="2" name="Picture 1">
            <a:extLst>
              <a:ext uri="{FF2B5EF4-FFF2-40B4-BE49-F238E27FC236}">
                <a16:creationId xmlns:a16="http://schemas.microsoft.com/office/drawing/2014/main" id="{BEE56069-AC76-8D15-9643-5908BD2A33ED}"/>
              </a:ext>
            </a:extLst>
          </p:cNvPr>
          <p:cNvPicPr>
            <a:picLocks noChangeAspect="1"/>
          </p:cNvPicPr>
          <p:nvPr/>
        </p:nvPicPr>
        <p:blipFill>
          <a:blip r:embed="rId4"/>
          <a:stretch>
            <a:fillRect/>
          </a:stretch>
        </p:blipFill>
        <p:spPr>
          <a:xfrm>
            <a:off x="10111798" y="3277"/>
            <a:ext cx="1997306" cy="1509252"/>
          </a:xfrm>
          <a:prstGeom prst="rect">
            <a:avLst/>
          </a:prstGeom>
        </p:spPr>
      </p:pic>
    </p:spTree>
    <p:extLst>
      <p:ext uri="{BB962C8B-B14F-4D97-AF65-F5344CB8AC3E}">
        <p14:creationId xmlns:p14="http://schemas.microsoft.com/office/powerpoint/2010/main" val="2723551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ackground Circuit Grey · Free image on Pixabay">
            <a:extLst>
              <a:ext uri="{FF2B5EF4-FFF2-40B4-BE49-F238E27FC236}">
                <a16:creationId xmlns:a16="http://schemas.microsoft.com/office/drawing/2014/main" id="{9911078D-9AE4-0083-518E-1C022609DCFB}"/>
              </a:ext>
            </a:extLst>
          </p:cNvPr>
          <p:cNvPicPr>
            <a:picLocks noGrp="1" noChangeAspect="1"/>
          </p:cNvPicPr>
          <p:nvPr>
            <p:ph idx="1"/>
          </p:nvPr>
        </p:nvPicPr>
        <p:blipFill rotWithShape="1">
          <a:blip r:embed="rId2"/>
          <a:srcRect t="10017"/>
          <a:stretch/>
        </p:blipFill>
        <p:spPr>
          <a:xfrm>
            <a:off x="20" y="1282"/>
            <a:ext cx="12191980" cy="6856718"/>
          </a:xfrm>
          <a:prstGeom prst="rect">
            <a:avLst/>
          </a:prstGeom>
        </p:spPr>
      </p:pic>
      <p:pic>
        <p:nvPicPr>
          <p:cNvPr id="2" name="Picture 1" descr="A diagram of a class">
            <a:extLst>
              <a:ext uri="{FF2B5EF4-FFF2-40B4-BE49-F238E27FC236}">
                <a16:creationId xmlns:a16="http://schemas.microsoft.com/office/drawing/2014/main" id="{F01E3700-188A-2BE9-598E-D1B539B3E42D}"/>
              </a:ext>
            </a:extLst>
          </p:cNvPr>
          <p:cNvPicPr>
            <a:picLocks noChangeAspect="1"/>
          </p:cNvPicPr>
          <p:nvPr/>
        </p:nvPicPr>
        <p:blipFill>
          <a:blip r:embed="rId3"/>
          <a:stretch>
            <a:fillRect/>
          </a:stretch>
        </p:blipFill>
        <p:spPr>
          <a:xfrm>
            <a:off x="1356540" y="3464"/>
            <a:ext cx="9487576" cy="6851072"/>
          </a:xfrm>
          <a:prstGeom prst="rect">
            <a:avLst/>
          </a:prstGeom>
        </p:spPr>
      </p:pic>
      <p:pic>
        <p:nvPicPr>
          <p:cNvPr id="3" name="Picture 2">
            <a:extLst>
              <a:ext uri="{FF2B5EF4-FFF2-40B4-BE49-F238E27FC236}">
                <a16:creationId xmlns:a16="http://schemas.microsoft.com/office/drawing/2014/main" id="{C6F422DC-5C4E-26C0-4176-2C9119862479}"/>
              </a:ext>
            </a:extLst>
          </p:cNvPr>
          <p:cNvPicPr>
            <a:picLocks noChangeAspect="1"/>
          </p:cNvPicPr>
          <p:nvPr/>
        </p:nvPicPr>
        <p:blipFill>
          <a:blip r:embed="rId4"/>
          <a:stretch>
            <a:fillRect/>
          </a:stretch>
        </p:blipFill>
        <p:spPr>
          <a:xfrm>
            <a:off x="10578831" y="3277"/>
            <a:ext cx="1612209" cy="1214284"/>
          </a:xfrm>
          <a:prstGeom prst="rect">
            <a:avLst/>
          </a:prstGeom>
        </p:spPr>
      </p:pic>
    </p:spTree>
    <p:extLst>
      <p:ext uri="{BB962C8B-B14F-4D97-AF65-F5344CB8AC3E}">
        <p14:creationId xmlns:p14="http://schemas.microsoft.com/office/powerpoint/2010/main" val="749449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op view of maze puzzle">
            <a:extLst>
              <a:ext uri="{FF2B5EF4-FFF2-40B4-BE49-F238E27FC236}">
                <a16:creationId xmlns:a16="http://schemas.microsoft.com/office/drawing/2014/main" id="{53EC99CB-240B-DE3D-E230-E4C14D4C0213}"/>
              </a:ext>
            </a:extLst>
          </p:cNvPr>
          <p:cNvPicPr>
            <a:picLocks noChangeAspect="1"/>
          </p:cNvPicPr>
          <p:nvPr/>
        </p:nvPicPr>
        <p:blipFill rotWithShape="1">
          <a:blip r:embed="rId2">
            <a:extLst>
              <a:ext uri="{28A0092B-C50C-407E-A947-70E740481C1C}">
                <a14:useLocalDpi xmlns:a14="http://schemas.microsoft.com/office/drawing/2010/main" val="0"/>
              </a:ext>
            </a:extLst>
          </a:blip>
          <a:srcRect l="21687" t="9091" r="1612"/>
          <a:stretch/>
        </p:blipFill>
        <p:spPr>
          <a:xfrm>
            <a:off x="20" y="10"/>
            <a:ext cx="8668492" cy="6857990"/>
          </a:xfrm>
          <a:prstGeom prst="rect">
            <a:avLst/>
          </a:prstGeom>
        </p:spPr>
      </p:pic>
      <p:sp>
        <p:nvSpPr>
          <p:cNvPr id="43" name="Rectangle 42">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DFC31CF-4449-EF92-6979-F108C04C07B3}"/>
              </a:ext>
            </a:extLst>
          </p:cNvPr>
          <p:cNvSpPr txBox="1"/>
          <p:nvPr/>
        </p:nvSpPr>
        <p:spPr>
          <a:xfrm>
            <a:off x="8395868"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700" b="1" err="1">
                <a:solidFill>
                  <a:schemeClr val="bg1"/>
                </a:solidFill>
              </a:rPr>
              <a:t>Jishnuvardhan</a:t>
            </a:r>
            <a:r>
              <a:rPr lang="en-US" sz="1700" b="1">
                <a:solidFill>
                  <a:schemeClr val="bg1"/>
                </a:solidFill>
              </a:rPr>
              <a:t> </a:t>
            </a:r>
            <a:r>
              <a:rPr lang="en-US" sz="1700" b="1" err="1">
                <a:solidFill>
                  <a:schemeClr val="bg1"/>
                </a:solidFill>
              </a:rPr>
              <a:t>Karpuram</a:t>
            </a:r>
            <a:r>
              <a:rPr lang="en-US" sz="1700" b="1">
                <a:solidFill>
                  <a:schemeClr val="bg1"/>
                </a:solidFill>
              </a:rPr>
              <a:t>  (TL-03)</a:t>
            </a:r>
          </a:p>
          <a:p>
            <a:pPr>
              <a:lnSpc>
                <a:spcPct val="90000"/>
              </a:lnSpc>
              <a:spcAft>
                <a:spcPts val="600"/>
              </a:spcAft>
            </a:pPr>
            <a:br>
              <a:rPr lang="en-US"/>
            </a:br>
            <a:br>
              <a:rPr lang="en-US"/>
            </a:br>
            <a:endParaRPr lang="en-US" sz="1700" b="1">
              <a:solidFill>
                <a:schemeClr val="bg1"/>
              </a:solidFill>
              <a:ea typeface="Calibri"/>
              <a:cs typeface="Calibri"/>
            </a:endParaRPr>
          </a:p>
          <a:p>
            <a:pPr>
              <a:lnSpc>
                <a:spcPct val="90000"/>
              </a:lnSpc>
              <a:spcAft>
                <a:spcPts val="600"/>
              </a:spcAft>
            </a:pPr>
            <a:br>
              <a:rPr lang="en-US" sz="1700" b="1">
                <a:solidFill>
                  <a:schemeClr val="bg1"/>
                </a:solidFill>
                <a:ea typeface="Calibri"/>
                <a:cs typeface="Calibri"/>
              </a:rPr>
            </a:br>
            <a:br>
              <a:rPr lang="en-US" sz="1700" b="1">
                <a:solidFill>
                  <a:schemeClr val="bg1"/>
                </a:solidFill>
                <a:ea typeface="Calibri"/>
                <a:cs typeface="Calibri"/>
              </a:rPr>
            </a:br>
            <a:br>
              <a:rPr lang="en-US" sz="1700" b="1">
                <a:ea typeface="Calibri"/>
                <a:cs typeface="Calibri"/>
              </a:rPr>
            </a:br>
            <a:endParaRPr lang="en-US" sz="1700" b="1">
              <a:solidFill>
                <a:schemeClr val="bg1"/>
              </a:solidFill>
            </a:endParaRPr>
          </a:p>
        </p:txBody>
      </p:sp>
      <p:sp>
        <p:nvSpPr>
          <p:cNvPr id="22" name="TextBox 21">
            <a:extLst>
              <a:ext uri="{FF2B5EF4-FFF2-40B4-BE49-F238E27FC236}">
                <a16:creationId xmlns:a16="http://schemas.microsoft.com/office/drawing/2014/main" id="{786D9DBA-E0B4-BEE2-0C07-58A8F1668E1B}"/>
              </a:ext>
            </a:extLst>
          </p:cNvPr>
          <p:cNvSpPr txBox="1"/>
          <p:nvPr/>
        </p:nvSpPr>
        <p:spPr>
          <a:xfrm>
            <a:off x="7059197" y="1748553"/>
            <a:ext cx="4885895" cy="646331"/>
          </a:xfrm>
          <a:prstGeom prst="rect">
            <a:avLst/>
          </a:prstGeom>
          <a:noFill/>
        </p:spPr>
        <p:txBody>
          <a:bodyPr wrap="square" rtlCol="0">
            <a:spAutoFit/>
          </a:bodyPr>
          <a:lstStyle/>
          <a:p>
            <a:pPr algn="ctr"/>
            <a:r>
              <a:rPr lang="en-US" sz="3600">
                <a:solidFill>
                  <a:schemeClr val="bg1"/>
                </a:solidFill>
              </a:rPr>
              <a:t>MENU MANAGEMENT</a:t>
            </a:r>
          </a:p>
        </p:txBody>
      </p:sp>
      <p:pic>
        <p:nvPicPr>
          <p:cNvPr id="2" name="Picture 1">
            <a:extLst>
              <a:ext uri="{FF2B5EF4-FFF2-40B4-BE49-F238E27FC236}">
                <a16:creationId xmlns:a16="http://schemas.microsoft.com/office/drawing/2014/main" id="{B14A4B6F-54CD-5C9A-AD0C-756C77A7D5A9}"/>
              </a:ext>
            </a:extLst>
          </p:cNvPr>
          <p:cNvPicPr>
            <a:picLocks noChangeAspect="1"/>
          </p:cNvPicPr>
          <p:nvPr/>
        </p:nvPicPr>
        <p:blipFill>
          <a:blip r:embed="rId3"/>
          <a:stretch>
            <a:fillRect/>
          </a:stretch>
        </p:blipFill>
        <p:spPr>
          <a:xfrm>
            <a:off x="10382186" y="1229"/>
            <a:ext cx="1806806" cy="1361768"/>
          </a:xfrm>
          <a:prstGeom prst="rect">
            <a:avLst/>
          </a:prstGeom>
        </p:spPr>
      </p:pic>
    </p:spTree>
    <p:extLst>
      <p:ext uri="{BB962C8B-B14F-4D97-AF65-F5344CB8AC3E}">
        <p14:creationId xmlns:p14="http://schemas.microsoft.com/office/powerpoint/2010/main" val="611207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ngled view of a part of a maze">
            <a:extLst>
              <a:ext uri="{FF2B5EF4-FFF2-40B4-BE49-F238E27FC236}">
                <a16:creationId xmlns:a16="http://schemas.microsoft.com/office/drawing/2014/main" id="{8F6C755D-7A2F-74AF-0DE6-610AB6149688}"/>
              </a:ext>
            </a:extLst>
          </p:cNvPr>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artisticGlowEdges/>
                    </a14:imgEffect>
                    <a14:imgEffect>
                      <a14:saturation sat="0"/>
                    </a14:imgEffect>
                  </a14:imgLayer>
                </a14:imgProps>
              </a:ex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771A8747-35EE-6583-3E74-601B21463875}"/>
              </a:ext>
            </a:extLst>
          </p:cNvPr>
          <p:cNvSpPr txBox="1"/>
          <p:nvPr/>
        </p:nvSpPr>
        <p:spPr>
          <a:xfrm>
            <a:off x="902525" y="534390"/>
            <a:ext cx="10450285" cy="5970865"/>
          </a:xfrm>
          <a:prstGeom prst="rect">
            <a:avLst/>
          </a:prstGeom>
          <a:noFill/>
        </p:spPr>
        <p:txBody>
          <a:bodyPr wrap="square" rtlCol="0">
            <a:spAutoFit/>
          </a:bodyPr>
          <a:lstStyle/>
          <a:p>
            <a:r>
              <a:rPr lang="en-US" sz="2000">
                <a:solidFill>
                  <a:schemeClr val="bg1"/>
                </a:solidFill>
                <a:latin typeface="Consolas" panose="020B0609020204030204" pitchFamily="49" charset="0"/>
              </a:rPr>
              <a:t>RESPONSIBILITIES:</a:t>
            </a:r>
          </a:p>
          <a:p>
            <a:endParaRPr lang="en-US" sz="1800">
              <a:solidFill>
                <a:schemeClr val="bg1"/>
              </a:solidFill>
              <a:latin typeface="Consolas" panose="020B0609020204030204" pitchFamily="49" charset="0"/>
            </a:endParaRPr>
          </a:p>
          <a:p>
            <a:pPr marL="285750" indent="-285750">
              <a:buFont typeface="Wingdings" panose="05000000000000000000" pitchFamily="2" charset="2"/>
              <a:buChar char="Ø"/>
            </a:pPr>
            <a:r>
              <a:rPr lang="en-US" sz="1800">
                <a:solidFill>
                  <a:schemeClr val="bg1"/>
                </a:solidFill>
                <a:latin typeface="Consolas" panose="020B0609020204030204" pitchFamily="49" charset="0"/>
              </a:rPr>
              <a:t>	Create the Menu</a:t>
            </a:r>
            <a:r>
              <a:rPr lang="en-US">
                <a:solidFill>
                  <a:schemeClr val="bg1"/>
                </a:solidFill>
                <a:latin typeface="Consolas" panose="020B0609020204030204" pitchFamily="49" charset="0"/>
              </a:rPr>
              <a:t>’s</a:t>
            </a:r>
            <a:r>
              <a:rPr lang="en-US" sz="1800">
                <a:solidFill>
                  <a:schemeClr val="bg1"/>
                </a:solidFill>
                <a:latin typeface="Consolas" panose="020B0609020204030204" pitchFamily="49" charset="0"/>
              </a:rPr>
              <a:t>, buttons and haptics for the game</a:t>
            </a:r>
          </a:p>
          <a:p>
            <a:endParaRPr lang="en-US" sz="1800">
              <a:solidFill>
                <a:schemeClr val="bg1"/>
              </a:solidFill>
              <a:latin typeface="Consolas" panose="020B0609020204030204" pitchFamily="49" charset="0"/>
            </a:endParaRPr>
          </a:p>
          <a:p>
            <a:pPr marL="285750" indent="-285750">
              <a:buFont typeface="Wingdings" panose="05000000000000000000" pitchFamily="2" charset="2"/>
              <a:buChar char="Ø"/>
            </a:pPr>
            <a:r>
              <a:rPr lang="en-US" sz="1800">
                <a:solidFill>
                  <a:schemeClr val="bg1"/>
                </a:solidFill>
                <a:latin typeface="Consolas" panose="020B0609020204030204" pitchFamily="49" charset="0"/>
              </a:rPr>
              <a:t>	</a:t>
            </a:r>
            <a:r>
              <a:rPr lang="en-US">
                <a:solidFill>
                  <a:schemeClr val="bg1"/>
                </a:solidFill>
                <a:latin typeface="Consolas" panose="020B0609020204030204" pitchFamily="49" charset="0"/>
              </a:rPr>
              <a:t>Creating enemy character for our game</a:t>
            </a:r>
          </a:p>
          <a:p>
            <a:pPr marL="285750" indent="-285750">
              <a:buFont typeface="Wingdings" panose="05000000000000000000" pitchFamily="2" charset="2"/>
              <a:buChar char="Ø"/>
            </a:pPr>
            <a:endParaRPr lang="en-US" sz="1600">
              <a:solidFill>
                <a:schemeClr val="bg1"/>
              </a:solidFill>
              <a:latin typeface="Consolas" panose="020B0609020204030204" pitchFamily="49" charset="0"/>
            </a:endParaRPr>
          </a:p>
          <a:p>
            <a:r>
              <a:rPr lang="en-US" sz="2000">
                <a:solidFill>
                  <a:prstClr val="white"/>
                </a:solidFill>
                <a:latin typeface="Consolas" panose="020B0609020204030204" pitchFamily="49" charset="0"/>
              </a:rPr>
              <a:t>PRIORITY</a:t>
            </a:r>
            <a:r>
              <a:rPr kumimoji="0" lang="en-US" sz="2000" i="0" u="none" strike="noStrike" kern="1200" cap="none" spc="0" normalizeH="0" baseline="0" noProof="0">
                <a:ln>
                  <a:noFill/>
                </a:ln>
                <a:solidFill>
                  <a:prstClr val="white"/>
                </a:solidFill>
                <a:effectLst/>
                <a:uLnTx/>
                <a:uFillTx/>
                <a:latin typeface="Consolas" panose="020B0609020204030204" pitchFamily="49" charset="0"/>
              </a:rPr>
              <a:t>:</a:t>
            </a:r>
          </a:p>
          <a:p>
            <a:pPr marL="285750" indent="-285750">
              <a:buFont typeface="Wingdings" panose="05000000000000000000" pitchFamily="2" charset="2"/>
              <a:buChar char="Ø"/>
            </a:pPr>
            <a:endParaRPr lang="en-US" sz="1800">
              <a:solidFill>
                <a:prstClr val="white"/>
              </a:solidFill>
              <a:latin typeface="Consolas" panose="020B0609020204030204" pitchFamily="49" charset="0"/>
            </a:endParaRPr>
          </a:p>
          <a:p>
            <a:pPr marL="285750" indent="-285750">
              <a:buFont typeface="Wingdings" panose="05000000000000000000" pitchFamily="2" charset="2"/>
              <a:buChar char="Ø"/>
            </a:pPr>
            <a:r>
              <a:rPr lang="en-US" sz="1800">
                <a:solidFill>
                  <a:schemeClr val="bg1"/>
                </a:solidFill>
                <a:latin typeface="Consolas" panose="020B0609020204030204" pitchFamily="49" charset="0"/>
              </a:rPr>
              <a:t>	High (‼️) - Because menu’s play crucial part of the game and I feel like they 	are brain (coz people already used heart) of the game.</a:t>
            </a:r>
          </a:p>
          <a:p>
            <a:pPr marL="285750" indent="-285750">
              <a:buFont typeface="Wingdings" panose="05000000000000000000" pitchFamily="2" charset="2"/>
              <a:buChar char="Ø"/>
            </a:pPr>
            <a:endParaRPr lang="en-US">
              <a:solidFill>
                <a:schemeClr val="bg1"/>
              </a:solidFill>
              <a:latin typeface="Consolas" panose="020B0609020204030204" pitchFamily="49" charset="0"/>
            </a:endParaRPr>
          </a:p>
          <a:p>
            <a:pPr marL="285750" indent="-285750">
              <a:buFont typeface="Wingdings" panose="05000000000000000000" pitchFamily="2" charset="2"/>
              <a:buChar char="Ø"/>
            </a:pPr>
            <a:r>
              <a:rPr lang="en-US" sz="1800">
                <a:solidFill>
                  <a:schemeClr val="bg1"/>
                </a:solidFill>
                <a:latin typeface="Consolas" panose="020B0609020204030204" pitchFamily="49" charset="0"/>
              </a:rPr>
              <a:t>	 The presence of Enemies in Game Worlds causes Tension and gives players 	motivation for Overcome goals, often through Combat.</a:t>
            </a:r>
          </a:p>
          <a:p>
            <a:pPr marL="285750" indent="-285750">
              <a:buFont typeface="Wingdings" panose="05000000000000000000" pitchFamily="2" charset="2"/>
              <a:buChar char="Ø"/>
            </a:pPr>
            <a:endParaRPr lang="en-US" sz="1800">
              <a:solidFill>
                <a:schemeClr val="bg1"/>
              </a:solidFill>
              <a:latin typeface="Consolas" panose="020B0609020204030204" pitchFamily="49" charset="0"/>
            </a:endParaRPr>
          </a:p>
          <a:p>
            <a:endParaRPr lang="en-US" sz="2000">
              <a:solidFill>
                <a:schemeClr val="bg1"/>
              </a:solidFill>
              <a:latin typeface="Consolas" panose="020B0609020204030204" pitchFamily="49" charset="0"/>
            </a:endParaRPr>
          </a:p>
          <a:p>
            <a:r>
              <a:rPr lang="en-US" sz="2000">
                <a:solidFill>
                  <a:prstClr val="white"/>
                </a:solidFill>
                <a:latin typeface="Consolas" panose="020B0609020204030204" pitchFamily="49" charset="0"/>
              </a:rPr>
              <a:t>COMPLEXITY</a:t>
            </a:r>
            <a:r>
              <a:rPr kumimoji="0" lang="en-US" sz="2000" i="0" u="none" strike="noStrike" kern="1200" cap="none" spc="0" normalizeH="0" baseline="0" noProof="0">
                <a:ln>
                  <a:noFill/>
                </a:ln>
                <a:solidFill>
                  <a:prstClr val="white"/>
                </a:solidFill>
                <a:effectLst/>
                <a:uLnTx/>
                <a:uFillTx/>
                <a:latin typeface="Consolas" panose="020B0609020204030204" pitchFamily="49" charset="0"/>
              </a:rPr>
              <a:t>:</a:t>
            </a:r>
          </a:p>
          <a:p>
            <a:pPr marL="285750" indent="-285750">
              <a:buFont typeface="Wingdings" panose="05000000000000000000" pitchFamily="2" charset="2"/>
              <a:buChar char="Ø"/>
            </a:pPr>
            <a:endParaRPr lang="en-US" sz="1600">
              <a:solidFill>
                <a:prstClr val="white"/>
              </a:solidFill>
              <a:latin typeface="Consolas" panose="020B0609020204030204" pitchFamily="49" charset="0"/>
            </a:endParaRPr>
          </a:p>
          <a:p>
            <a:pPr marL="285750" indent="-285750">
              <a:buFont typeface="Wingdings" panose="05000000000000000000" pitchFamily="2" charset="2"/>
              <a:buChar char="Ø"/>
            </a:pPr>
            <a:r>
              <a:rPr kumimoji="0" lang="en-US" sz="1600" i="0" u="none" strike="noStrike" kern="1200" cap="none" spc="0" normalizeH="0" baseline="0" noProof="0">
                <a:ln>
                  <a:noFill/>
                </a:ln>
                <a:solidFill>
                  <a:prstClr val="white"/>
                </a:solidFill>
                <a:effectLst/>
                <a:uLnTx/>
                <a:uFillTx/>
                <a:latin typeface="Consolas" panose="020B0609020204030204" pitchFamily="49" charset="0"/>
              </a:rPr>
              <a:t>	</a:t>
            </a:r>
            <a:r>
              <a:rPr lang="en-US" sz="1800">
                <a:solidFill>
                  <a:schemeClr val="bg1"/>
                </a:solidFill>
                <a:latin typeface="Consolas" panose="020B0609020204030204" pitchFamily="49" charset="0"/>
              </a:rPr>
              <a:t>Medium (❗️)</a:t>
            </a:r>
            <a:endParaRPr kumimoji="0" lang="en-US" i="0" u="none" strike="noStrike" kern="1200" cap="none" spc="0" normalizeH="0" baseline="0" noProof="0">
              <a:ln>
                <a:noFill/>
              </a:ln>
              <a:solidFill>
                <a:schemeClr val="bg1"/>
              </a:solidFill>
              <a:effectLst/>
              <a:uLnTx/>
              <a:uFillTx/>
              <a:latin typeface="Consolas" panose="020B0609020204030204" pitchFamily="49" charset="0"/>
            </a:endParaRPr>
          </a:p>
          <a:p>
            <a:endParaRPr lang="en-US" sz="1800">
              <a:solidFill>
                <a:schemeClr val="bg1"/>
              </a:solidFill>
              <a:latin typeface="Franklin Gothic Demi (Headings)"/>
            </a:endParaRPr>
          </a:p>
          <a:p>
            <a:endParaRPr kumimoji="0" lang="en-US" sz="1800" i="0" u="none" strike="noStrike" kern="1200" cap="none" spc="0" normalizeH="0" baseline="0" noProof="0">
              <a:ln>
                <a:noFill/>
              </a:ln>
              <a:solidFill>
                <a:prstClr val="white"/>
              </a:solidFill>
              <a:effectLst/>
              <a:uLnTx/>
              <a:uFillTx/>
              <a:latin typeface="Franklin Gothic Demi (Headings)"/>
              <a:ea typeface="+mn-ea"/>
              <a:cs typeface="+mn-cs"/>
            </a:endParaRPr>
          </a:p>
          <a:p>
            <a:endParaRPr lang="en-US"/>
          </a:p>
        </p:txBody>
      </p:sp>
      <p:pic>
        <p:nvPicPr>
          <p:cNvPr id="2" name="Picture 1">
            <a:extLst>
              <a:ext uri="{FF2B5EF4-FFF2-40B4-BE49-F238E27FC236}">
                <a16:creationId xmlns:a16="http://schemas.microsoft.com/office/drawing/2014/main" id="{5E6AAF78-A3A3-E6EC-124D-90ECD5C45717}"/>
              </a:ext>
            </a:extLst>
          </p:cNvPr>
          <p:cNvPicPr>
            <a:picLocks noChangeAspect="1"/>
          </p:cNvPicPr>
          <p:nvPr/>
        </p:nvPicPr>
        <p:blipFill>
          <a:blip r:embed="rId4"/>
          <a:stretch>
            <a:fillRect/>
          </a:stretch>
        </p:blipFill>
        <p:spPr>
          <a:xfrm>
            <a:off x="10191685" y="1229"/>
            <a:ext cx="1997307" cy="1515398"/>
          </a:xfrm>
          <a:prstGeom prst="rect">
            <a:avLst/>
          </a:prstGeom>
        </p:spPr>
      </p:pic>
    </p:spTree>
    <p:extLst>
      <p:ext uri="{BB962C8B-B14F-4D97-AF65-F5344CB8AC3E}">
        <p14:creationId xmlns:p14="http://schemas.microsoft.com/office/powerpoint/2010/main" val="3937346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lose-up of a wooden maze">
            <a:extLst>
              <a:ext uri="{FF2B5EF4-FFF2-40B4-BE49-F238E27FC236}">
                <a16:creationId xmlns:a16="http://schemas.microsoft.com/office/drawing/2014/main" id="{8EBC859C-43ED-D9BD-3CA6-3C5CE0DC54C5}"/>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t="7804"/>
          <a:stretch/>
        </p:blipFill>
        <p:spPr>
          <a:xfrm>
            <a:off x="20" y="1282"/>
            <a:ext cx="12191980" cy="6856718"/>
          </a:xfrm>
          <a:prstGeom prst="rect">
            <a:avLst/>
          </a:prstGeom>
        </p:spPr>
      </p:pic>
      <p:pic>
        <p:nvPicPr>
          <p:cNvPr id="4" name="Picture 3" descr="A diagram of a game&#10;&#10;Description automatically generated">
            <a:extLst>
              <a:ext uri="{FF2B5EF4-FFF2-40B4-BE49-F238E27FC236}">
                <a16:creationId xmlns:a16="http://schemas.microsoft.com/office/drawing/2014/main" id="{6E09DDFF-C43E-FEA3-9996-CFB6EF9C0D01}"/>
              </a:ext>
            </a:extLst>
          </p:cNvPr>
          <p:cNvPicPr>
            <a:picLocks noChangeAspect="1"/>
          </p:cNvPicPr>
          <p:nvPr/>
        </p:nvPicPr>
        <p:blipFill>
          <a:blip r:embed="rId3"/>
          <a:stretch>
            <a:fillRect/>
          </a:stretch>
        </p:blipFill>
        <p:spPr>
          <a:xfrm>
            <a:off x="3518263" y="217714"/>
            <a:ext cx="6540137" cy="6331131"/>
          </a:xfrm>
          <a:prstGeom prst="rect">
            <a:avLst/>
          </a:prstGeom>
        </p:spPr>
      </p:pic>
      <p:sp>
        <p:nvSpPr>
          <p:cNvPr id="2" name="TextBox 1">
            <a:extLst>
              <a:ext uri="{FF2B5EF4-FFF2-40B4-BE49-F238E27FC236}">
                <a16:creationId xmlns:a16="http://schemas.microsoft.com/office/drawing/2014/main" id="{93BA426D-5B6A-3700-C1B5-E10A49F8D7FE}"/>
              </a:ext>
            </a:extLst>
          </p:cNvPr>
          <p:cNvSpPr txBox="1"/>
          <p:nvPr/>
        </p:nvSpPr>
        <p:spPr>
          <a:xfrm>
            <a:off x="566058" y="374469"/>
            <a:ext cx="2242430" cy="1077218"/>
          </a:xfrm>
          <a:prstGeom prst="rect">
            <a:avLst/>
          </a:prstGeom>
          <a:noFill/>
        </p:spPr>
        <p:txBody>
          <a:bodyPr wrap="square" rtlCol="0">
            <a:spAutoFit/>
          </a:bodyPr>
          <a:lstStyle/>
          <a:p>
            <a:r>
              <a:rPr lang="en-US" sz="3200" b="1">
                <a:solidFill>
                  <a:schemeClr val="bg1"/>
                </a:solidFill>
              </a:rPr>
              <a:t>Use Case Diagram:</a:t>
            </a:r>
          </a:p>
        </p:txBody>
      </p:sp>
      <p:pic>
        <p:nvPicPr>
          <p:cNvPr id="5" name="Picture 4">
            <a:extLst>
              <a:ext uri="{FF2B5EF4-FFF2-40B4-BE49-F238E27FC236}">
                <a16:creationId xmlns:a16="http://schemas.microsoft.com/office/drawing/2014/main" id="{84572F75-1DEF-B105-618A-B8304B5C309D}"/>
              </a:ext>
            </a:extLst>
          </p:cNvPr>
          <p:cNvPicPr>
            <a:picLocks noChangeAspect="1"/>
          </p:cNvPicPr>
          <p:nvPr/>
        </p:nvPicPr>
        <p:blipFill>
          <a:blip r:embed="rId4"/>
          <a:stretch>
            <a:fillRect/>
          </a:stretch>
        </p:blipFill>
        <p:spPr>
          <a:xfrm>
            <a:off x="10740496" y="1229"/>
            <a:ext cx="1448495" cy="1097683"/>
          </a:xfrm>
          <a:prstGeom prst="rect">
            <a:avLst/>
          </a:prstGeom>
        </p:spPr>
      </p:pic>
    </p:spTree>
    <p:extLst>
      <p:ext uri="{BB962C8B-B14F-4D97-AF65-F5344CB8AC3E}">
        <p14:creationId xmlns:p14="http://schemas.microsoft.com/office/powerpoint/2010/main" val="1504408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FC55-3653-756F-6B06-B14700A459C0}"/>
              </a:ext>
            </a:extLst>
          </p:cNvPr>
          <p:cNvSpPr>
            <a:spLocks noGrp="1"/>
          </p:cNvSpPr>
          <p:nvPr>
            <p:ph type="title"/>
          </p:nvPr>
        </p:nvSpPr>
        <p:spPr>
          <a:xfrm>
            <a:off x="838200" y="345587"/>
            <a:ext cx="10515600" cy="1325563"/>
          </a:xfrm>
        </p:spPr>
        <p:txBody>
          <a:bodyPr/>
          <a:lstStyle/>
          <a:p>
            <a:r>
              <a:rPr lang="en-US">
                <a:cs typeface="Calibri Light"/>
              </a:rPr>
              <a:t>Owen – HUD &amp; Settings</a:t>
            </a:r>
            <a:endParaRPr lang="en-US"/>
          </a:p>
        </p:txBody>
      </p:sp>
      <p:sp>
        <p:nvSpPr>
          <p:cNvPr id="3" name="Content Placeholder 2">
            <a:extLst>
              <a:ext uri="{FF2B5EF4-FFF2-40B4-BE49-F238E27FC236}">
                <a16:creationId xmlns:a16="http://schemas.microsoft.com/office/drawing/2014/main" id="{1B2EF6F1-0E33-C740-2538-A47CBDE6FB83}"/>
              </a:ext>
            </a:extLst>
          </p:cNvPr>
          <p:cNvSpPr>
            <a:spLocks noGrp="1"/>
          </p:cNvSpPr>
          <p:nvPr>
            <p:ph idx="1"/>
          </p:nvPr>
        </p:nvSpPr>
        <p:spPr/>
        <p:txBody>
          <a:bodyPr vert="horz" lIns="91440" tIns="45720" rIns="91440" bIns="45720" rtlCol="0" anchor="t">
            <a:normAutofit/>
          </a:bodyPr>
          <a:lstStyle/>
          <a:p>
            <a:r>
              <a:rPr lang="en-US">
                <a:cs typeface="Calibri" panose="020F0502020204030204"/>
              </a:rPr>
              <a:t>Access HUD Menu</a:t>
            </a:r>
          </a:p>
          <a:p>
            <a:r>
              <a:rPr lang="en-US">
                <a:cs typeface="Calibri" panose="020F0502020204030204"/>
              </a:rPr>
              <a:t>Access &amp; Examine Clues In Inventory</a:t>
            </a:r>
          </a:p>
          <a:p>
            <a:r>
              <a:rPr lang="en-US">
                <a:cs typeface="Calibri" panose="020F0502020204030204"/>
              </a:rPr>
              <a:t>Access &amp; Change Settings (Graphics &amp; Sound)</a:t>
            </a:r>
          </a:p>
          <a:p>
            <a:r>
              <a:rPr lang="en-US">
                <a:cs typeface="Calibri" panose="020F0502020204030204"/>
              </a:rPr>
              <a:t>Return To Title Screen</a:t>
            </a:r>
          </a:p>
          <a:p>
            <a:r>
              <a:rPr lang="en-US">
                <a:cs typeface="Calibri" panose="020F0502020204030204"/>
              </a:rPr>
              <a:t>Priority:</a:t>
            </a:r>
          </a:p>
          <a:p>
            <a:pPr lvl="1">
              <a:buFont typeface="Courier New" panose="020B0604020202020204" pitchFamily="34" charset="0"/>
              <a:buChar char="o"/>
            </a:pPr>
            <a:r>
              <a:rPr lang="en-US">
                <a:cs typeface="Calibri" panose="020F0502020204030204"/>
              </a:rPr>
              <a:t>Medium – Not inherently needed for the game to run</a:t>
            </a:r>
          </a:p>
          <a:p>
            <a:r>
              <a:rPr lang="en-US">
                <a:cs typeface="Calibri" panose="020F0502020204030204"/>
              </a:rPr>
              <a:t>Complexity:</a:t>
            </a:r>
          </a:p>
          <a:p>
            <a:pPr lvl="1">
              <a:buFont typeface="Courier New" panose="020B0604020202020204" pitchFamily="34" charset="0"/>
              <a:buChar char="o"/>
            </a:pPr>
            <a:r>
              <a:rPr lang="en-US">
                <a:cs typeface="Calibri" panose="020F0502020204030204"/>
              </a:rPr>
              <a:t>Moderate</a:t>
            </a:r>
          </a:p>
          <a:p>
            <a:endParaRPr lang="en-US">
              <a:cs typeface="Calibri" panose="020F0502020204030204"/>
            </a:endParaRPr>
          </a:p>
        </p:txBody>
      </p:sp>
      <p:pic>
        <p:nvPicPr>
          <p:cNvPr id="4" name="Picture 3">
            <a:extLst>
              <a:ext uri="{FF2B5EF4-FFF2-40B4-BE49-F238E27FC236}">
                <a16:creationId xmlns:a16="http://schemas.microsoft.com/office/drawing/2014/main" id="{A5BE0E74-8D76-120D-9B69-B148B9EDB8F9}"/>
              </a:ext>
            </a:extLst>
          </p:cNvPr>
          <p:cNvPicPr>
            <a:picLocks noChangeAspect="1"/>
          </p:cNvPicPr>
          <p:nvPr/>
        </p:nvPicPr>
        <p:blipFill>
          <a:blip r:embed="rId2"/>
          <a:stretch>
            <a:fillRect/>
          </a:stretch>
        </p:blipFill>
        <p:spPr>
          <a:xfrm>
            <a:off x="10123982" y="-2605"/>
            <a:ext cx="2136598" cy="1613879"/>
          </a:xfrm>
          <a:prstGeom prst="rect">
            <a:avLst/>
          </a:prstGeom>
        </p:spPr>
      </p:pic>
    </p:spTree>
    <p:extLst>
      <p:ext uri="{BB962C8B-B14F-4D97-AF65-F5344CB8AC3E}">
        <p14:creationId xmlns:p14="http://schemas.microsoft.com/office/powerpoint/2010/main" val="3868211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ackground Circuit Grey · Free image on Pixabay">
            <a:extLst>
              <a:ext uri="{FF2B5EF4-FFF2-40B4-BE49-F238E27FC236}">
                <a16:creationId xmlns:a16="http://schemas.microsoft.com/office/drawing/2014/main" id="{6B467CF7-6388-9802-6BC3-5D4F07AF4949}"/>
              </a:ext>
            </a:extLst>
          </p:cNvPr>
          <p:cNvPicPr>
            <a:picLocks noGrp="1" noChangeAspect="1"/>
          </p:cNvPicPr>
          <p:nvPr>
            <p:ph idx="1"/>
          </p:nvPr>
        </p:nvPicPr>
        <p:blipFill rotWithShape="1">
          <a:blip r:embed="rId2"/>
          <a:srcRect t="10017"/>
          <a:stretch/>
        </p:blipFill>
        <p:spPr>
          <a:xfrm>
            <a:off x="20" y="1282"/>
            <a:ext cx="12191980" cy="6856718"/>
          </a:xfrm>
          <a:prstGeom prst="rect">
            <a:avLst/>
          </a:prstGeom>
        </p:spPr>
      </p:pic>
      <p:pic>
        <p:nvPicPr>
          <p:cNvPr id="5" name="Picture 4" descr="A diagram of a diagram&#10;&#10;Description automatically generated">
            <a:extLst>
              <a:ext uri="{FF2B5EF4-FFF2-40B4-BE49-F238E27FC236}">
                <a16:creationId xmlns:a16="http://schemas.microsoft.com/office/drawing/2014/main" id="{249034C4-F88E-2AFA-3807-8829307B0EBE}"/>
              </a:ext>
            </a:extLst>
          </p:cNvPr>
          <p:cNvPicPr>
            <a:picLocks noChangeAspect="1"/>
          </p:cNvPicPr>
          <p:nvPr/>
        </p:nvPicPr>
        <p:blipFill>
          <a:blip r:embed="rId3"/>
          <a:stretch>
            <a:fillRect/>
          </a:stretch>
        </p:blipFill>
        <p:spPr>
          <a:xfrm>
            <a:off x="1589690" y="1587804"/>
            <a:ext cx="7731672" cy="4667736"/>
          </a:xfrm>
          <a:prstGeom prst="rect">
            <a:avLst/>
          </a:prstGeom>
        </p:spPr>
      </p:pic>
      <p:sp>
        <p:nvSpPr>
          <p:cNvPr id="6" name="TextBox 5">
            <a:extLst>
              <a:ext uri="{FF2B5EF4-FFF2-40B4-BE49-F238E27FC236}">
                <a16:creationId xmlns:a16="http://schemas.microsoft.com/office/drawing/2014/main" id="{D4E3C74A-2A6D-C322-D876-66F92A4A5E30}"/>
              </a:ext>
            </a:extLst>
          </p:cNvPr>
          <p:cNvSpPr txBox="1"/>
          <p:nvPr/>
        </p:nvSpPr>
        <p:spPr>
          <a:xfrm>
            <a:off x="3571308" y="509184"/>
            <a:ext cx="37660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0000"/>
                </a:solidFill>
                <a:cs typeface="Calibri"/>
              </a:rPr>
              <a:t>OWEN: HUD &amp; Settings</a:t>
            </a:r>
          </a:p>
          <a:p>
            <a:r>
              <a:rPr lang="en-US" sz="2400">
                <a:solidFill>
                  <a:srgbClr val="FF0000"/>
                </a:solidFill>
                <a:cs typeface="Calibri"/>
              </a:rPr>
              <a:t>Use Case</a:t>
            </a:r>
          </a:p>
        </p:txBody>
      </p:sp>
      <p:pic>
        <p:nvPicPr>
          <p:cNvPr id="2" name="Picture 1">
            <a:extLst>
              <a:ext uri="{FF2B5EF4-FFF2-40B4-BE49-F238E27FC236}">
                <a16:creationId xmlns:a16="http://schemas.microsoft.com/office/drawing/2014/main" id="{C1E05A0F-6D04-F271-7D18-381705843967}"/>
              </a:ext>
            </a:extLst>
          </p:cNvPr>
          <p:cNvPicPr>
            <a:picLocks noChangeAspect="1"/>
          </p:cNvPicPr>
          <p:nvPr/>
        </p:nvPicPr>
        <p:blipFill>
          <a:blip r:embed="rId4"/>
          <a:stretch>
            <a:fillRect/>
          </a:stretch>
        </p:blipFill>
        <p:spPr>
          <a:xfrm>
            <a:off x="10128185" y="11472"/>
            <a:ext cx="2062855" cy="1566606"/>
          </a:xfrm>
          <a:prstGeom prst="rect">
            <a:avLst/>
          </a:prstGeom>
        </p:spPr>
      </p:pic>
    </p:spTree>
    <p:extLst>
      <p:ext uri="{BB962C8B-B14F-4D97-AF65-F5344CB8AC3E}">
        <p14:creationId xmlns:p14="http://schemas.microsoft.com/office/powerpoint/2010/main" val="970173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Pinball Graphics Free Stock Photo - Public Domain Pictures">
            <a:extLst>
              <a:ext uri="{FF2B5EF4-FFF2-40B4-BE49-F238E27FC236}">
                <a16:creationId xmlns:a16="http://schemas.microsoft.com/office/drawing/2014/main" id="{31AF231E-9706-749C-5153-2B2A98F59E68}"/>
              </a:ext>
            </a:extLst>
          </p:cNvPr>
          <p:cNvPicPr>
            <a:picLocks noChangeAspect="1"/>
          </p:cNvPicPr>
          <p:nvPr/>
        </p:nvPicPr>
        <p:blipFill rotWithShape="1">
          <a:blip r:embed="rId2">
            <a:alphaModFix amt="60000"/>
          </a:blip>
          <a:srcRect b="2270"/>
          <a:stretch/>
        </p:blipFill>
        <p:spPr>
          <a:xfrm>
            <a:off x="180975" y="182880"/>
            <a:ext cx="11823637" cy="6499784"/>
          </a:xfrm>
          <a:prstGeom prst="rect">
            <a:avLst/>
          </a:prstGeom>
        </p:spPr>
      </p:pic>
      <p:sp>
        <p:nvSpPr>
          <p:cNvPr id="25" name="Content Placeholder 10">
            <a:extLst>
              <a:ext uri="{FF2B5EF4-FFF2-40B4-BE49-F238E27FC236}">
                <a16:creationId xmlns:a16="http://schemas.microsoft.com/office/drawing/2014/main" id="{34776BE3-0E3A-167A-302E-5B1C110C23BA}"/>
              </a:ext>
            </a:extLst>
          </p:cNvPr>
          <p:cNvSpPr>
            <a:spLocks noGrp="1"/>
          </p:cNvSpPr>
          <p:nvPr>
            <p:ph idx="1"/>
          </p:nvPr>
        </p:nvSpPr>
        <p:spPr>
          <a:xfrm>
            <a:off x="838200" y="3526300"/>
            <a:ext cx="10165218" cy="2588458"/>
          </a:xfrm>
        </p:spPr>
        <p:txBody>
          <a:bodyPr vert="horz" lIns="91440" tIns="45720" rIns="91440" bIns="45720" rtlCol="0" anchor="t">
            <a:normAutofit/>
          </a:bodyPr>
          <a:lstStyle/>
          <a:p>
            <a:pPr marL="0" indent="0">
              <a:lnSpc>
                <a:spcPct val="80000"/>
              </a:lnSpc>
              <a:buNone/>
            </a:pPr>
            <a:r>
              <a:rPr lang="en-US" sz="2000">
                <a:solidFill>
                  <a:srgbClr val="FFFFFF"/>
                </a:solidFill>
                <a:ea typeface="Calibri"/>
                <a:cs typeface="Calibri"/>
              </a:rPr>
              <a:t> </a:t>
            </a:r>
            <a:r>
              <a:rPr lang="en-US" sz="2000" b="1" u="sng">
                <a:solidFill>
                  <a:srgbClr val="FFFFFF"/>
                </a:solidFill>
                <a:ea typeface="Calibri"/>
                <a:cs typeface="Calibri"/>
              </a:rPr>
              <a:t>Role -</a:t>
            </a:r>
            <a:r>
              <a:rPr lang="en-US" sz="2000" b="1" u="sng">
                <a:solidFill>
                  <a:schemeClr val="accent2">
                    <a:lumMod val="75000"/>
                  </a:schemeClr>
                </a:solidFill>
                <a:ea typeface="Calibri"/>
                <a:cs typeface="Calibri"/>
              </a:rPr>
              <a:t> </a:t>
            </a:r>
            <a:r>
              <a:rPr lang="en-US" sz="2000" b="1">
                <a:solidFill>
                  <a:srgbClr val="FFC000"/>
                </a:solidFill>
                <a:ea typeface="Calibri"/>
                <a:cs typeface="Calibri"/>
              </a:rPr>
              <a:t>Graphics</a:t>
            </a:r>
            <a:r>
              <a:rPr lang="en-US" sz="2000">
                <a:solidFill>
                  <a:schemeClr val="accent1">
                    <a:lumMod val="50000"/>
                  </a:schemeClr>
                </a:solidFill>
                <a:ea typeface="Calibri"/>
                <a:cs typeface="Calibri"/>
              </a:rPr>
              <a:t> </a:t>
            </a:r>
            <a:r>
              <a:rPr lang="en-US" sz="2000">
                <a:solidFill>
                  <a:schemeClr val="bg1"/>
                </a:solidFill>
                <a:ea typeface="Calibri"/>
                <a:cs typeface="Calibri"/>
              </a:rPr>
              <a:t>for the Whole Game</a:t>
            </a:r>
          </a:p>
          <a:p>
            <a:pPr marL="0" indent="0">
              <a:lnSpc>
                <a:spcPct val="80000"/>
              </a:lnSpc>
              <a:buNone/>
            </a:pPr>
            <a:r>
              <a:rPr lang="en-US" sz="2000">
                <a:solidFill>
                  <a:srgbClr val="FFFFFF"/>
                </a:solidFill>
                <a:ea typeface="Calibri"/>
                <a:cs typeface="Calibri"/>
              </a:rPr>
              <a:t>I will be responsible for designing and constructing all visual parts of the game, as well as building the level backgrounds.</a:t>
            </a:r>
            <a:r>
              <a:rPr lang="en-US">
                <a:solidFill>
                  <a:srgbClr val="FFFFFF"/>
                </a:solidFill>
                <a:ea typeface="Calibri"/>
                <a:cs typeface="Calibri"/>
              </a:rPr>
              <a:t>👾</a:t>
            </a:r>
            <a:endParaRPr lang="en-US">
              <a:ea typeface="Calibri"/>
              <a:cs typeface="Calibri"/>
            </a:endParaRPr>
          </a:p>
          <a:p>
            <a:pPr marL="0" indent="0">
              <a:lnSpc>
                <a:spcPct val="80000"/>
              </a:lnSpc>
              <a:buNone/>
            </a:pPr>
            <a:endParaRPr lang="en-US" sz="2000">
              <a:solidFill>
                <a:srgbClr val="FFFFFF"/>
              </a:solidFill>
              <a:ea typeface="Calibri"/>
              <a:cs typeface="Calibri"/>
            </a:endParaRPr>
          </a:p>
          <a:p>
            <a:pPr marL="0" indent="0">
              <a:buNone/>
            </a:pPr>
            <a:r>
              <a:rPr lang="en-US" sz="2000" b="1" u="sng">
                <a:solidFill>
                  <a:srgbClr val="FFFFFF"/>
                </a:solidFill>
                <a:ea typeface="Calibri"/>
                <a:cs typeface="Calibri"/>
              </a:rPr>
              <a:t>PRIORITY: </a:t>
            </a:r>
            <a:r>
              <a:rPr lang="en-US" sz="2000">
                <a:solidFill>
                  <a:srgbClr val="FFFFFF"/>
                </a:solidFill>
                <a:ea typeface="Calibri"/>
                <a:cs typeface="Calibri"/>
              </a:rPr>
              <a:t>High❌</a:t>
            </a:r>
            <a:br>
              <a:rPr lang="en-US" sz="2000">
                <a:ea typeface="Calibri"/>
                <a:cs typeface="Calibri"/>
              </a:rPr>
            </a:br>
            <a:br>
              <a:rPr lang="en-US" sz="2000">
                <a:ea typeface="Calibri"/>
                <a:cs typeface="Calibri"/>
              </a:rPr>
            </a:br>
            <a:r>
              <a:rPr lang="en-US" sz="2000" b="1" u="sng">
                <a:solidFill>
                  <a:srgbClr val="FFFFFF"/>
                </a:solidFill>
                <a:ea typeface="Calibri"/>
                <a:cs typeface="Calibri"/>
              </a:rPr>
              <a:t>COMPLEXITY</a:t>
            </a:r>
            <a:r>
              <a:rPr lang="en-US" sz="2000">
                <a:solidFill>
                  <a:srgbClr val="FFFFFF"/>
                </a:solidFill>
                <a:ea typeface="Calibri"/>
                <a:cs typeface="Calibri"/>
              </a:rPr>
              <a:t>: A little bit😅</a:t>
            </a:r>
          </a:p>
        </p:txBody>
      </p:sp>
      <p:sp>
        <p:nvSpPr>
          <p:cNvPr id="8" name="TextBox 7">
            <a:extLst>
              <a:ext uri="{FF2B5EF4-FFF2-40B4-BE49-F238E27FC236}">
                <a16:creationId xmlns:a16="http://schemas.microsoft.com/office/drawing/2014/main" id="{C8706F0B-EA08-6974-1862-87C265A39011}"/>
              </a:ext>
            </a:extLst>
          </p:cNvPr>
          <p:cNvSpPr txBox="1"/>
          <p:nvPr/>
        </p:nvSpPr>
        <p:spPr>
          <a:xfrm>
            <a:off x="4395162" y="750336"/>
            <a:ext cx="38237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2"/>
                </a:solidFill>
                <a:ea typeface="Calibri"/>
                <a:cs typeface="Calibri"/>
              </a:rPr>
              <a:t>      </a:t>
            </a:r>
            <a:r>
              <a:rPr lang="en-US" sz="2800">
                <a:solidFill>
                  <a:schemeClr val="bg1"/>
                </a:solidFill>
                <a:ea typeface="Calibri"/>
                <a:cs typeface="Calibri"/>
              </a:rPr>
              <a:t> ADITYA(TL05) </a:t>
            </a:r>
            <a:endParaRPr lang="en-US" sz="2800">
              <a:solidFill>
                <a:schemeClr val="bg1"/>
              </a:solidFill>
            </a:endParaRPr>
          </a:p>
        </p:txBody>
      </p:sp>
      <p:pic>
        <p:nvPicPr>
          <p:cNvPr id="9" name="Picture 8">
            <a:extLst>
              <a:ext uri="{FF2B5EF4-FFF2-40B4-BE49-F238E27FC236}">
                <a16:creationId xmlns:a16="http://schemas.microsoft.com/office/drawing/2014/main" id="{4DD1ECF7-AD90-08E4-72CD-BA5ED909C4CC}"/>
              </a:ext>
            </a:extLst>
          </p:cNvPr>
          <p:cNvPicPr>
            <a:picLocks noChangeAspect="1"/>
          </p:cNvPicPr>
          <p:nvPr/>
        </p:nvPicPr>
        <p:blipFill>
          <a:blip r:embed="rId3"/>
          <a:stretch>
            <a:fillRect/>
          </a:stretch>
        </p:blipFill>
        <p:spPr>
          <a:xfrm>
            <a:off x="10002529" y="180975"/>
            <a:ext cx="2009597" cy="1519238"/>
          </a:xfrm>
          <a:prstGeom prst="rect">
            <a:avLst/>
          </a:prstGeom>
        </p:spPr>
      </p:pic>
    </p:spTree>
    <p:extLst>
      <p:ext uri="{BB962C8B-B14F-4D97-AF65-F5344CB8AC3E}">
        <p14:creationId xmlns:p14="http://schemas.microsoft.com/office/powerpoint/2010/main" val="820649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diagram of a diagram&#10;&#10;Description automatically generated">
            <a:extLst>
              <a:ext uri="{FF2B5EF4-FFF2-40B4-BE49-F238E27FC236}">
                <a16:creationId xmlns:a16="http://schemas.microsoft.com/office/drawing/2014/main" id="{7D42E486-24FD-7AB4-D488-C57868B7FB1F}"/>
              </a:ext>
            </a:extLst>
          </p:cNvPr>
          <p:cNvPicPr>
            <a:picLocks noGrp="1" noChangeAspect="1"/>
          </p:cNvPicPr>
          <p:nvPr>
            <p:ph idx="1"/>
          </p:nvPr>
        </p:nvPicPr>
        <p:blipFill>
          <a:blip r:embed="rId2"/>
          <a:stretch>
            <a:fillRect/>
          </a:stretch>
        </p:blipFill>
        <p:spPr>
          <a:xfrm>
            <a:off x="3720446" y="1825625"/>
            <a:ext cx="4751107" cy="4351338"/>
          </a:xfrm>
        </p:spPr>
      </p:pic>
      <p:pic>
        <p:nvPicPr>
          <p:cNvPr id="20" name="Picture 19" descr="Black Pattern Background Free Stock Photo - Public Domain Pictures">
            <a:extLst>
              <a:ext uri="{FF2B5EF4-FFF2-40B4-BE49-F238E27FC236}">
                <a16:creationId xmlns:a16="http://schemas.microsoft.com/office/drawing/2014/main" id="{B9EDD5E8-772B-A864-1829-AFEF9F3271C1}"/>
              </a:ext>
            </a:extLst>
          </p:cNvPr>
          <p:cNvPicPr>
            <a:picLocks noChangeAspect="1"/>
          </p:cNvPicPr>
          <p:nvPr/>
        </p:nvPicPr>
        <p:blipFill>
          <a:blip r:embed="rId3"/>
          <a:stretch>
            <a:fillRect/>
          </a:stretch>
        </p:blipFill>
        <p:spPr>
          <a:xfrm>
            <a:off x="-2851546" y="-73654"/>
            <a:ext cx="17108578" cy="6968087"/>
          </a:xfrm>
          <a:prstGeom prst="rect">
            <a:avLst/>
          </a:prstGeom>
        </p:spPr>
      </p:pic>
      <p:pic>
        <p:nvPicPr>
          <p:cNvPr id="22" name="Picture 21" descr="A diagram of a diagram&#10;&#10;Description automatically generated">
            <a:extLst>
              <a:ext uri="{FF2B5EF4-FFF2-40B4-BE49-F238E27FC236}">
                <a16:creationId xmlns:a16="http://schemas.microsoft.com/office/drawing/2014/main" id="{F85BCA72-7BE8-2D29-0BF7-512FE008B42E}"/>
              </a:ext>
            </a:extLst>
          </p:cNvPr>
          <p:cNvPicPr>
            <a:picLocks noChangeAspect="1"/>
          </p:cNvPicPr>
          <p:nvPr/>
        </p:nvPicPr>
        <p:blipFill>
          <a:blip r:embed="rId2"/>
          <a:stretch>
            <a:fillRect/>
          </a:stretch>
        </p:blipFill>
        <p:spPr>
          <a:xfrm>
            <a:off x="254468" y="-3765"/>
            <a:ext cx="7427729" cy="6823472"/>
          </a:xfrm>
          <a:prstGeom prst="rect">
            <a:avLst/>
          </a:prstGeom>
        </p:spPr>
      </p:pic>
      <p:sp>
        <p:nvSpPr>
          <p:cNvPr id="2" name="TextBox 1">
            <a:extLst>
              <a:ext uri="{FF2B5EF4-FFF2-40B4-BE49-F238E27FC236}">
                <a16:creationId xmlns:a16="http://schemas.microsoft.com/office/drawing/2014/main" id="{1228D847-6089-FF40-20D4-93A70A987A35}"/>
              </a:ext>
            </a:extLst>
          </p:cNvPr>
          <p:cNvSpPr txBox="1"/>
          <p:nvPr/>
        </p:nvSpPr>
        <p:spPr>
          <a:xfrm>
            <a:off x="-2465792" y="1036347"/>
            <a:ext cx="228059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ea typeface="Calibri"/>
                <a:cs typeface="Calibri"/>
              </a:rPr>
              <a:t>USE-CASE</a:t>
            </a:r>
            <a:br>
              <a:rPr lang="en-US" sz="3200">
                <a:ea typeface="Calibri"/>
                <a:cs typeface="Calibri"/>
              </a:rPr>
            </a:br>
            <a:r>
              <a:rPr lang="en-US" sz="3200">
                <a:solidFill>
                  <a:schemeClr val="bg1"/>
                </a:solidFill>
                <a:ea typeface="Calibri"/>
                <a:cs typeface="Calibri"/>
              </a:rPr>
              <a:t>   ADITYA</a:t>
            </a:r>
          </a:p>
        </p:txBody>
      </p:sp>
      <p:pic>
        <p:nvPicPr>
          <p:cNvPr id="3" name="Picture 2">
            <a:extLst>
              <a:ext uri="{FF2B5EF4-FFF2-40B4-BE49-F238E27FC236}">
                <a16:creationId xmlns:a16="http://schemas.microsoft.com/office/drawing/2014/main" id="{E4608304-5EB6-FF41-9E62-87B59F05AFA2}"/>
              </a:ext>
            </a:extLst>
          </p:cNvPr>
          <p:cNvPicPr>
            <a:picLocks noChangeAspect="1"/>
          </p:cNvPicPr>
          <p:nvPr/>
        </p:nvPicPr>
        <p:blipFill>
          <a:blip r:embed="rId4"/>
          <a:stretch>
            <a:fillRect/>
          </a:stretch>
        </p:blipFill>
        <p:spPr>
          <a:xfrm>
            <a:off x="8477377" y="112994"/>
            <a:ext cx="2063175" cy="1549004"/>
          </a:xfrm>
          <a:prstGeom prst="rect">
            <a:avLst/>
          </a:prstGeom>
        </p:spPr>
      </p:pic>
    </p:spTree>
    <p:extLst>
      <p:ext uri="{BB962C8B-B14F-4D97-AF65-F5344CB8AC3E}">
        <p14:creationId xmlns:p14="http://schemas.microsoft.com/office/powerpoint/2010/main" val="3553688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B92F21-44D0-49F2-B59D-6723737D9B5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a:stretch/>
        </p:blipFill>
        <p:spPr>
          <a:xfrm>
            <a:off x="0" y="10"/>
            <a:ext cx="1219200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1623760" y="1025158"/>
            <a:ext cx="10225530" cy="1475013"/>
          </a:xfrm>
        </p:spPr>
        <p:txBody>
          <a:bodyPr>
            <a:normAutofit/>
          </a:bodyPr>
          <a:lstStyle/>
          <a:p>
            <a:pPr algn="l"/>
            <a:r>
              <a:rPr kumimoji="0" lang="en-US" sz="5400" b="0" i="0" u="none" strike="noStrike" kern="1200" cap="all" spc="0" normalizeH="0" baseline="0" noProof="0">
                <a:ln>
                  <a:noFill/>
                </a:ln>
                <a:solidFill>
                  <a:prstClr val="white"/>
                </a:solidFill>
                <a:effectLst/>
                <a:uLnTx/>
                <a:uFillTx/>
                <a:latin typeface="Franklin Gothic Demi" panose="020B0502020104020203"/>
                <a:ea typeface="+mj-ea"/>
                <a:cs typeface="+mj-cs"/>
              </a:rPr>
              <a:t>PLAYER CONTROLLER</a:t>
            </a:r>
            <a:endParaRPr lang="en-US" sz="5400">
              <a:solidFill>
                <a:schemeClr val="bg1"/>
              </a:solidFill>
              <a:latin typeface="Franklin Gothic Demi (Headings)"/>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1625737" y="2491528"/>
            <a:ext cx="10225530" cy="590321"/>
          </a:xfrm>
        </p:spPr>
        <p:txBody>
          <a:bodyPr vert="horz" lIns="91440" tIns="45720" rIns="91440" bIns="45720" rtlCol="0" anchor="t">
            <a:normAutofit/>
          </a:bodyPr>
          <a:lstStyle/>
          <a:p>
            <a:pPr algn="l" defTabSz="457200">
              <a:lnSpc>
                <a:spcPct val="110000"/>
              </a:lnSpc>
              <a:spcBef>
                <a:spcPct val="20000"/>
              </a:spcBef>
              <a:spcAft>
                <a:spcPts val="600"/>
              </a:spcAft>
              <a:buClr>
                <a:srgbClr val="549E39"/>
              </a:buClr>
              <a:buSzPct val="92000"/>
              <a:defRPr/>
            </a:pPr>
            <a:r>
              <a:rPr kumimoji="0" lang="en-US" sz="2000" b="1" i="0" u="none" strike="noStrike" kern="1200" cap="all" spc="0" normalizeH="0" baseline="0" noProof="0" err="1">
                <a:ln>
                  <a:noFill/>
                </a:ln>
                <a:solidFill>
                  <a:prstClr val="white"/>
                </a:solidFill>
                <a:effectLst/>
                <a:uLnTx/>
                <a:uFillTx/>
                <a:latin typeface="Franklin Gothic Book" panose="020B0502020104020203"/>
                <a:ea typeface="+mn-ea"/>
                <a:cs typeface="+mn-cs"/>
              </a:rPr>
              <a:t>Nikhitha</a:t>
            </a:r>
            <a:r>
              <a:rPr kumimoji="0" lang="en-US" sz="2000" b="1" i="0" u="none" strike="noStrike" kern="1200" cap="all" spc="0" normalizeH="0" baseline="0" noProof="0">
                <a:ln>
                  <a:noFill/>
                </a:ln>
                <a:solidFill>
                  <a:prstClr val="white"/>
                </a:solidFill>
                <a:effectLst/>
                <a:uLnTx/>
                <a:uFillTx/>
                <a:latin typeface="Franklin Gothic Book" panose="020B0502020104020203"/>
                <a:ea typeface="+mn-ea"/>
                <a:cs typeface="+mn-cs"/>
              </a:rPr>
              <a:t> </a:t>
            </a:r>
            <a:r>
              <a:rPr kumimoji="0" lang="en-US" sz="2000" b="1" i="0" u="none" strike="noStrike" kern="1200" cap="all" spc="0" normalizeH="0" baseline="0" noProof="0" err="1">
                <a:ln>
                  <a:noFill/>
                </a:ln>
                <a:solidFill>
                  <a:prstClr val="white"/>
                </a:solidFill>
                <a:effectLst/>
                <a:uLnTx/>
                <a:uFillTx/>
                <a:latin typeface="Franklin Gothic Book" panose="020B0502020104020203"/>
                <a:ea typeface="+mn-ea"/>
                <a:cs typeface="+mn-cs"/>
              </a:rPr>
              <a:t>Kilari</a:t>
            </a:r>
            <a:r>
              <a:rPr kumimoji="0" lang="en-US" sz="2000" b="1" i="0" u="none" strike="noStrike" kern="1200" cap="all" spc="0" normalizeH="0" baseline="0" noProof="0">
                <a:ln>
                  <a:noFill/>
                </a:ln>
                <a:solidFill>
                  <a:prstClr val="white"/>
                </a:solidFill>
                <a:effectLst/>
                <a:uLnTx/>
                <a:uFillTx/>
                <a:latin typeface="Franklin Gothic Book" panose="020B0502020104020203"/>
                <a:ea typeface="+mn-ea"/>
                <a:cs typeface="+mn-cs"/>
              </a:rPr>
              <a:t> </a:t>
            </a:r>
            <a:r>
              <a:rPr lang="en-US" sz="2000" b="1" cap="all">
                <a:solidFill>
                  <a:prstClr val="white"/>
                </a:solidFill>
                <a:latin typeface="Franklin Gothic Book" panose="020B0502020104020203"/>
              </a:rPr>
              <a:t>  </a:t>
            </a:r>
            <a:r>
              <a:rPr kumimoji="0" lang="en-US" sz="2000" b="1" i="0" u="none" strike="noStrike" kern="1200" cap="all" spc="0" normalizeH="0" baseline="0" noProof="0">
                <a:ln>
                  <a:noFill/>
                </a:ln>
                <a:solidFill>
                  <a:prstClr val="white"/>
                </a:solidFill>
                <a:effectLst/>
                <a:uLnTx/>
                <a:uFillTx/>
                <a:latin typeface="Franklin Gothic Book" panose="020B0502020104020203"/>
                <a:ea typeface="+mn-ea"/>
                <a:cs typeface="+mn-cs"/>
              </a:rPr>
              <a:t>(TL-06)</a:t>
            </a:r>
            <a:endParaRPr lang="en-US">
              <a:solidFill>
                <a:prstClr val="white"/>
              </a:solidFill>
              <a:ea typeface="Calibri"/>
              <a:cs typeface="Calibri"/>
            </a:endParaRPr>
          </a:p>
          <a:p>
            <a:endParaRPr lang="en-US" sz="2000">
              <a:solidFill>
                <a:schemeClr val="bg1"/>
              </a:solidFill>
            </a:endParaRPr>
          </a:p>
        </p:txBody>
      </p:sp>
      <p:pic>
        <p:nvPicPr>
          <p:cNvPr id="4" name="Picture 3">
            <a:extLst>
              <a:ext uri="{FF2B5EF4-FFF2-40B4-BE49-F238E27FC236}">
                <a16:creationId xmlns:a16="http://schemas.microsoft.com/office/drawing/2014/main" id="{9B16F167-CC22-3F3B-C567-55A55F9ABD73}"/>
              </a:ext>
            </a:extLst>
          </p:cNvPr>
          <p:cNvPicPr>
            <a:picLocks noChangeAspect="1"/>
          </p:cNvPicPr>
          <p:nvPr/>
        </p:nvPicPr>
        <p:blipFill>
          <a:blip r:embed="rId4"/>
          <a:stretch>
            <a:fillRect/>
          </a:stretch>
        </p:blipFill>
        <p:spPr>
          <a:xfrm>
            <a:off x="9846512" y="5751"/>
            <a:ext cx="2347465" cy="1756914"/>
          </a:xfrm>
          <a:prstGeom prst="rect">
            <a:avLst/>
          </a:prstGeom>
        </p:spPr>
      </p:pic>
    </p:spTree>
    <p:extLst>
      <p:ext uri="{BB962C8B-B14F-4D97-AF65-F5344CB8AC3E}">
        <p14:creationId xmlns:p14="http://schemas.microsoft.com/office/powerpoint/2010/main" val="1205248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ny question marks on black background">
            <a:extLst>
              <a:ext uri="{FF2B5EF4-FFF2-40B4-BE49-F238E27FC236}">
                <a16:creationId xmlns:a16="http://schemas.microsoft.com/office/drawing/2014/main" id="{2714BAB7-CA33-25B6-DF0F-E1A638E81799}"/>
              </a:ext>
            </a:extLst>
          </p:cNvPr>
          <p:cNvPicPr>
            <a:picLocks noChangeAspect="1"/>
          </p:cNvPicPr>
          <p:nvPr/>
        </p:nvPicPr>
        <p:blipFill rotWithShape="1">
          <a:blip r:embed="rId2"/>
          <a:srcRect l="51962" r="7" b="7"/>
          <a:stretch/>
        </p:blipFill>
        <p:spPr>
          <a:xfrm>
            <a:off x="-1" y="-2"/>
            <a:ext cx="5410198" cy="6858002"/>
          </a:xfrm>
          <a:prstGeom prst="rect">
            <a:avLst/>
          </a:prstGeom>
        </p:spPr>
      </p:pic>
      <p:sp>
        <p:nvSpPr>
          <p:cNvPr id="2" name="Title 1">
            <a:extLst>
              <a:ext uri="{FF2B5EF4-FFF2-40B4-BE49-F238E27FC236}">
                <a16:creationId xmlns:a16="http://schemas.microsoft.com/office/drawing/2014/main" id="{FD0237BE-1F7B-76AC-132E-2B1EBE314B6C}"/>
              </a:ext>
            </a:extLst>
          </p:cNvPr>
          <p:cNvSpPr>
            <a:spLocks noGrp="1"/>
          </p:cNvSpPr>
          <p:nvPr>
            <p:ph type="title"/>
          </p:nvPr>
        </p:nvSpPr>
        <p:spPr>
          <a:xfrm>
            <a:off x="6308955" y="1183899"/>
            <a:ext cx="5464968" cy="1559301"/>
          </a:xfrm>
        </p:spPr>
        <p:txBody>
          <a:bodyPr>
            <a:normAutofit/>
          </a:bodyPr>
          <a:lstStyle/>
          <a:p>
            <a:r>
              <a:rPr lang="en-US" b="1">
                <a:latin typeface="Consolas"/>
                <a:cs typeface="Calibri Light"/>
              </a:rPr>
              <a:t>Game Lore</a:t>
            </a:r>
            <a:endParaRPr lang="en-US" b="1">
              <a:latin typeface="Consolas"/>
              <a:ea typeface="Calibri Light"/>
              <a:cs typeface="Calibri Light"/>
            </a:endParaRPr>
          </a:p>
        </p:txBody>
      </p:sp>
      <p:sp>
        <p:nvSpPr>
          <p:cNvPr id="3" name="Content Placeholder 2">
            <a:extLst>
              <a:ext uri="{FF2B5EF4-FFF2-40B4-BE49-F238E27FC236}">
                <a16:creationId xmlns:a16="http://schemas.microsoft.com/office/drawing/2014/main" id="{0284B317-37B4-B0E4-BCAE-7DFE655591D2}"/>
              </a:ext>
            </a:extLst>
          </p:cNvPr>
          <p:cNvSpPr>
            <a:spLocks noGrp="1"/>
          </p:cNvSpPr>
          <p:nvPr>
            <p:ph idx="1"/>
          </p:nvPr>
        </p:nvSpPr>
        <p:spPr>
          <a:xfrm>
            <a:off x="6115317" y="2743200"/>
            <a:ext cx="5247340" cy="3496878"/>
          </a:xfrm>
        </p:spPr>
        <p:txBody>
          <a:bodyPr vert="horz" lIns="91440" tIns="45720" rIns="91440" bIns="45720" rtlCol="0" anchor="ctr">
            <a:normAutofit/>
          </a:bodyPr>
          <a:lstStyle/>
          <a:p>
            <a:pPr indent="0">
              <a:buNone/>
            </a:pPr>
            <a:r>
              <a:rPr lang="en-US" sz="1800">
                <a:latin typeface="Consolas"/>
                <a:ea typeface="+mn-lt"/>
                <a:cs typeface="+mn-lt"/>
              </a:rPr>
              <a:t>You are stuck, trapped in a room. You figure out that it is an Escape Room because of your history with puzzles. You seem to be able to collect objects through various methods. The door will open once you collect all the objects, and you can get out. Something doesn’t make sense though, why is there another room outside your current room? Is there even an end to this? or is it all a bug and you’re just stuck in a never-ending cycle of escaping the escape rooms?</a:t>
            </a:r>
            <a:endParaRPr lang="en-US" sz="1800">
              <a:latin typeface="Consolas"/>
            </a:endParaRPr>
          </a:p>
          <a:p>
            <a:pPr marL="0" indent="0">
              <a:buNone/>
            </a:pPr>
            <a:endParaRPr lang="en-US" sz="1800">
              <a:latin typeface="Consolas"/>
              <a:cs typeface="Calibri" panose="020F0502020204030204"/>
            </a:endParaRPr>
          </a:p>
        </p:txBody>
      </p:sp>
      <p:pic>
        <p:nvPicPr>
          <p:cNvPr id="4" name="Picture 3">
            <a:extLst>
              <a:ext uri="{FF2B5EF4-FFF2-40B4-BE49-F238E27FC236}">
                <a16:creationId xmlns:a16="http://schemas.microsoft.com/office/drawing/2014/main" id="{CABAB51A-5055-78DA-6507-674AC0613536}"/>
              </a:ext>
            </a:extLst>
          </p:cNvPr>
          <p:cNvPicPr>
            <a:picLocks noChangeAspect="1"/>
          </p:cNvPicPr>
          <p:nvPr/>
        </p:nvPicPr>
        <p:blipFill>
          <a:blip r:embed="rId3"/>
          <a:stretch>
            <a:fillRect/>
          </a:stretch>
        </p:blipFill>
        <p:spPr>
          <a:xfrm>
            <a:off x="10251088" y="3277"/>
            <a:ext cx="1939951" cy="1460091"/>
          </a:xfrm>
          <a:prstGeom prst="rect">
            <a:avLst/>
          </a:prstGeom>
        </p:spPr>
      </p:pic>
    </p:spTree>
    <p:extLst>
      <p:ext uri="{BB962C8B-B14F-4D97-AF65-F5344CB8AC3E}">
        <p14:creationId xmlns:p14="http://schemas.microsoft.com/office/powerpoint/2010/main" val="178430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ows of blue dots on dark blue surface">
            <a:extLst>
              <a:ext uri="{FF2B5EF4-FFF2-40B4-BE49-F238E27FC236}">
                <a16:creationId xmlns:a16="http://schemas.microsoft.com/office/drawing/2014/main" id="{182C80B5-6620-0D7E-3EEC-05443C49FE0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F896892-18A7-DC33-0202-1AAF5117A6B8}"/>
              </a:ext>
            </a:extLst>
          </p:cNvPr>
          <p:cNvSpPr txBox="1"/>
          <p:nvPr/>
        </p:nvSpPr>
        <p:spPr>
          <a:xfrm>
            <a:off x="198955" y="372330"/>
            <a:ext cx="9450868" cy="6678751"/>
          </a:xfrm>
          <a:prstGeom prst="rect">
            <a:avLst/>
          </a:prstGeom>
          <a:noFill/>
        </p:spPr>
        <p:txBody>
          <a:bodyPr wrap="square" lIns="91440" tIns="45720" rIns="91440" bIns="45720" rtlCol="0" anchor="t">
            <a:spAutoFit/>
          </a:bodyPr>
          <a:lstStyle/>
          <a:p>
            <a:r>
              <a:rPr lang="en-US" sz="2800">
                <a:solidFill>
                  <a:schemeClr val="bg1"/>
                </a:solidFill>
                <a:latin typeface="Franklin Gothic Demi (Headings)"/>
              </a:rPr>
              <a:t>RESPONSIBILITIES:</a:t>
            </a:r>
          </a:p>
          <a:p>
            <a:endParaRPr lang="en-US" sz="2400">
              <a:solidFill>
                <a:schemeClr val="bg1"/>
              </a:solidFill>
              <a:latin typeface="Franklin Gothic Demi (Headings)"/>
            </a:endParaRPr>
          </a:p>
          <a:p>
            <a:r>
              <a:rPr lang="en-US" sz="2400">
                <a:solidFill>
                  <a:schemeClr val="bg1"/>
                </a:solidFill>
                <a:latin typeface="Franklin Gothic Demi (Headings)"/>
              </a:rPr>
              <a:t>	</a:t>
            </a:r>
            <a:r>
              <a:rPr lang="en-US" sz="2400">
                <a:solidFill>
                  <a:schemeClr val="bg1"/>
                </a:solidFill>
              </a:rPr>
              <a:t>-Create the Main Player</a:t>
            </a:r>
            <a:endParaRPr lang="en-US" sz="2400">
              <a:solidFill>
                <a:schemeClr val="bg1"/>
              </a:solidFill>
              <a:ea typeface="Calibri"/>
              <a:cs typeface="Calibri"/>
            </a:endParaRPr>
          </a:p>
          <a:p>
            <a:r>
              <a:rPr lang="en-US" sz="2400">
                <a:solidFill>
                  <a:schemeClr val="bg1"/>
                </a:solidFill>
              </a:rPr>
              <a:t>	-Manage the Player Controls</a:t>
            </a:r>
            <a:endParaRPr lang="en-US" sz="2400">
              <a:solidFill>
                <a:schemeClr val="bg1"/>
              </a:solidFill>
              <a:ea typeface="Calibri"/>
              <a:cs typeface="Calibri"/>
            </a:endParaRPr>
          </a:p>
          <a:p>
            <a:r>
              <a:rPr lang="en-US" sz="2400">
                <a:solidFill>
                  <a:schemeClr val="bg1"/>
                </a:solidFill>
                <a:ea typeface="Calibri"/>
                <a:cs typeface="Calibri"/>
              </a:rPr>
              <a:t>       -Handle player Inputs</a:t>
            </a:r>
          </a:p>
          <a:p>
            <a:r>
              <a:rPr lang="en-US" sz="2400">
                <a:solidFill>
                  <a:schemeClr val="bg1"/>
                </a:solidFill>
                <a:ea typeface="Calibri"/>
                <a:cs typeface="Calibri"/>
              </a:rPr>
              <a:t>	</a:t>
            </a:r>
            <a:r>
              <a:rPr lang="en-US" sz="2400">
                <a:solidFill>
                  <a:schemeClr val="accent4">
                    <a:lumMod val="60000"/>
                    <a:lumOff val="40000"/>
                  </a:schemeClr>
                </a:solidFill>
                <a:ea typeface="Calibri"/>
                <a:cs typeface="Calibri"/>
              </a:rPr>
              <a:t>-</a:t>
            </a:r>
            <a:r>
              <a:rPr lang="en-US" sz="2400">
                <a:solidFill>
                  <a:schemeClr val="accent4">
                    <a:lumMod val="60000"/>
                    <a:lumOff val="40000"/>
                  </a:schemeClr>
                </a:solidFill>
                <a:ea typeface="+mn-lt"/>
                <a:cs typeface="+mn-lt"/>
              </a:rPr>
              <a:t>Make the game to work on all other devices like mobile and  release on different platforms.</a:t>
            </a:r>
          </a:p>
          <a:p>
            <a:endParaRPr lang="en-US" sz="2000">
              <a:solidFill>
                <a:schemeClr val="bg1"/>
              </a:solidFill>
              <a:ea typeface="Calibri"/>
              <a:cs typeface="Calibri"/>
            </a:endParaRPr>
          </a:p>
          <a:p>
            <a:r>
              <a:rPr lang="en-US" sz="2800">
                <a:solidFill>
                  <a:prstClr val="white"/>
                </a:solidFill>
                <a:latin typeface="Franklin Gothic Demi (Headings)"/>
              </a:rPr>
              <a:t>PRIORITY</a:t>
            </a:r>
            <a:r>
              <a:rPr kumimoji="0" lang="en-US" sz="2800" b="0" i="0" u="none" strike="noStrike" kern="1200" cap="none" spc="0" normalizeH="0" baseline="0" noProof="0">
                <a:ln>
                  <a:noFill/>
                </a:ln>
                <a:solidFill>
                  <a:prstClr val="white"/>
                </a:solidFill>
                <a:effectLst/>
                <a:uLnTx/>
                <a:uFillTx/>
                <a:latin typeface="Franklin Gothic Demi (Headings)"/>
                <a:ea typeface="+mn-ea"/>
                <a:cs typeface="+mn-cs"/>
              </a:rPr>
              <a:t>:</a:t>
            </a:r>
            <a:endParaRPr lang="en-US" sz="2800" b="0" i="0" u="none" strike="noStrike" kern="1200" cap="none" spc="0" normalizeH="0" baseline="0" noProof="0">
              <a:ln>
                <a:noFill/>
              </a:ln>
              <a:solidFill>
                <a:prstClr val="white"/>
              </a:solidFill>
              <a:effectLst/>
              <a:uLnTx/>
              <a:uFillTx/>
              <a:latin typeface="Franklin Gothic Demi (Headings)"/>
            </a:endParaRPr>
          </a:p>
          <a:p>
            <a:endParaRPr lang="en-US" sz="2400">
              <a:solidFill>
                <a:prstClr val="white"/>
              </a:solidFill>
              <a:latin typeface="Franklin Gothic Demi (Headings)"/>
            </a:endParaRPr>
          </a:p>
          <a:p>
            <a:r>
              <a:rPr lang="en-US" sz="2400">
                <a:solidFill>
                  <a:schemeClr val="bg1"/>
                </a:solidFill>
              </a:rPr>
              <a:t>	High- Player is the heart of our game and creating a responsive &amp; 			intuitive player controller is important.</a:t>
            </a:r>
            <a:endParaRPr lang="en-US" sz="2400">
              <a:solidFill>
                <a:schemeClr val="bg1"/>
              </a:solidFill>
              <a:ea typeface="Calibri"/>
              <a:cs typeface="Calibri"/>
            </a:endParaRPr>
          </a:p>
          <a:p>
            <a:r>
              <a:rPr lang="en-US" sz="2400">
                <a:solidFill>
                  <a:schemeClr val="bg1"/>
                </a:solidFill>
                <a:ea typeface="Calibri"/>
                <a:cs typeface="Calibri"/>
              </a:rPr>
              <a:t>	</a:t>
            </a:r>
            <a:r>
              <a:rPr lang="en-US" sz="2400">
                <a:solidFill>
                  <a:schemeClr val="accent4">
                    <a:lumMod val="60000"/>
                    <a:lumOff val="40000"/>
                  </a:schemeClr>
                </a:solidFill>
                <a:ea typeface="Calibri"/>
                <a:cs typeface="Calibri"/>
              </a:rPr>
              <a:t>Medium</a:t>
            </a:r>
          </a:p>
          <a:p>
            <a:endParaRPr lang="en-US" sz="2000">
              <a:solidFill>
                <a:schemeClr val="bg1"/>
              </a:solidFill>
            </a:endParaRPr>
          </a:p>
          <a:p>
            <a:r>
              <a:rPr lang="en-US" sz="2800">
                <a:solidFill>
                  <a:prstClr val="white"/>
                </a:solidFill>
                <a:latin typeface="Franklin Gothic Demi (Headings)"/>
              </a:rPr>
              <a:t>COMPLEXITY</a:t>
            </a:r>
            <a:r>
              <a:rPr kumimoji="0" lang="en-US" sz="2800" b="0" i="0" u="none" strike="noStrike" kern="1200" cap="none" spc="0" normalizeH="0" baseline="0" noProof="0">
                <a:ln>
                  <a:noFill/>
                </a:ln>
                <a:solidFill>
                  <a:prstClr val="white"/>
                </a:solidFill>
                <a:effectLst/>
                <a:uLnTx/>
                <a:uFillTx/>
                <a:latin typeface="Franklin Gothic Demi (Headings)"/>
                <a:ea typeface="+mn-ea"/>
                <a:cs typeface="+mn-cs"/>
              </a:rPr>
              <a:t>:</a:t>
            </a:r>
            <a:endParaRPr lang="en-US" sz="2800" b="0" i="0" u="none" strike="noStrike" kern="1200" cap="none" spc="0" normalizeH="0" baseline="0" noProof="0">
              <a:ln>
                <a:noFill/>
              </a:ln>
              <a:solidFill>
                <a:prstClr val="white"/>
              </a:solidFill>
              <a:effectLst/>
              <a:uLnTx/>
              <a:uFillTx/>
              <a:latin typeface="Franklin Gothic Demi (Headings)"/>
            </a:endParaRPr>
          </a:p>
          <a:p>
            <a:endParaRPr lang="en-US" sz="2000">
              <a:solidFill>
                <a:prstClr val="white"/>
              </a:solidFill>
              <a:latin typeface="Franklin Gothic Demi (Headings)"/>
            </a:endParaRPr>
          </a:p>
          <a:p>
            <a:r>
              <a:rPr kumimoji="0" lang="en-US" sz="2000" b="0" i="0" u="none" strike="noStrike" kern="1200" cap="none" spc="0" normalizeH="0" baseline="0" noProof="0">
                <a:ln>
                  <a:noFill/>
                </a:ln>
                <a:solidFill>
                  <a:prstClr val="white"/>
                </a:solidFill>
                <a:effectLst/>
                <a:uLnTx/>
                <a:uFillTx/>
                <a:latin typeface="Franklin Gothic Demi (Headings)"/>
                <a:ea typeface="+mn-ea"/>
                <a:cs typeface="+mn-cs"/>
              </a:rPr>
              <a:t>	</a:t>
            </a:r>
            <a:r>
              <a:rPr lang="en-US" sz="2400">
                <a:solidFill>
                  <a:schemeClr val="bg1"/>
                </a:solidFill>
              </a:rPr>
              <a:t>Medium</a:t>
            </a:r>
            <a:endParaRPr lang="en-US" sz="2000">
              <a:solidFill>
                <a:schemeClr val="bg1"/>
              </a:solidFill>
            </a:endParaRPr>
          </a:p>
          <a:p>
            <a:endParaRPr lang="en-US" sz="2000">
              <a:solidFill>
                <a:schemeClr val="bg1"/>
              </a:solidFill>
            </a:endParaRPr>
          </a:p>
        </p:txBody>
      </p:sp>
      <p:pic>
        <p:nvPicPr>
          <p:cNvPr id="2" name="Picture 1">
            <a:extLst>
              <a:ext uri="{FF2B5EF4-FFF2-40B4-BE49-F238E27FC236}">
                <a16:creationId xmlns:a16="http://schemas.microsoft.com/office/drawing/2014/main" id="{1D403EA9-6A5B-B3B7-C3CC-DFBDA251F33D}"/>
              </a:ext>
            </a:extLst>
          </p:cNvPr>
          <p:cNvPicPr>
            <a:picLocks noChangeAspect="1"/>
          </p:cNvPicPr>
          <p:nvPr/>
        </p:nvPicPr>
        <p:blipFill>
          <a:blip r:embed="rId4"/>
          <a:stretch>
            <a:fillRect/>
          </a:stretch>
        </p:blipFill>
        <p:spPr>
          <a:xfrm>
            <a:off x="9847748" y="79772"/>
            <a:ext cx="2342972" cy="1775224"/>
          </a:xfrm>
          <a:prstGeom prst="rect">
            <a:avLst/>
          </a:prstGeom>
        </p:spPr>
      </p:pic>
    </p:spTree>
    <p:extLst>
      <p:ext uri="{BB962C8B-B14F-4D97-AF65-F5344CB8AC3E}">
        <p14:creationId xmlns:p14="http://schemas.microsoft.com/office/powerpoint/2010/main" val="848451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keyboard">
            <a:extLst>
              <a:ext uri="{FF2B5EF4-FFF2-40B4-BE49-F238E27FC236}">
                <a16:creationId xmlns:a16="http://schemas.microsoft.com/office/drawing/2014/main" id="{66AC72DB-0B19-4DB3-B5D2-86E449655D7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141CCD8-5EE1-8F16-B1C3-CFC228BD9699}"/>
              </a:ext>
            </a:extLst>
          </p:cNvPr>
          <p:cNvPicPr>
            <a:picLocks noChangeAspect="1"/>
          </p:cNvPicPr>
          <p:nvPr/>
        </p:nvPicPr>
        <p:blipFill>
          <a:blip r:embed="rId5"/>
          <a:stretch>
            <a:fillRect/>
          </a:stretch>
        </p:blipFill>
        <p:spPr>
          <a:xfrm>
            <a:off x="10128825" y="0"/>
            <a:ext cx="2063175" cy="1549004"/>
          </a:xfrm>
          <a:prstGeom prst="rect">
            <a:avLst/>
          </a:prstGeom>
        </p:spPr>
      </p:pic>
      <p:sp>
        <p:nvSpPr>
          <p:cNvPr id="5" name="TextBox 4">
            <a:extLst>
              <a:ext uri="{FF2B5EF4-FFF2-40B4-BE49-F238E27FC236}">
                <a16:creationId xmlns:a16="http://schemas.microsoft.com/office/drawing/2014/main" id="{3D226A14-A78F-9A6F-CF82-9C6C0B21ABBC}"/>
              </a:ext>
            </a:extLst>
          </p:cNvPr>
          <p:cNvSpPr txBox="1"/>
          <p:nvPr/>
        </p:nvSpPr>
        <p:spPr>
          <a:xfrm>
            <a:off x="93518" y="2478611"/>
            <a:ext cx="3647209" cy="1323439"/>
          </a:xfrm>
          <a:prstGeom prst="rect">
            <a:avLst/>
          </a:prstGeom>
          <a:noFill/>
        </p:spPr>
        <p:txBody>
          <a:bodyPr wrap="square" rtlCol="0">
            <a:spAutoFit/>
          </a:bodyPr>
          <a:lstStyle/>
          <a:p>
            <a:r>
              <a:rPr lang="en-US" sz="4000">
                <a:solidFill>
                  <a:schemeClr val="bg1"/>
                </a:solidFill>
                <a:latin typeface="Franklin Gothic Demi (Headings)"/>
              </a:rPr>
              <a:t>MY USE CASE DIAGRAM</a:t>
            </a:r>
          </a:p>
        </p:txBody>
      </p:sp>
      <p:pic>
        <p:nvPicPr>
          <p:cNvPr id="7" name="Picture 6" descr="A diagram of a game&#10;&#10;Description automatically generated">
            <a:extLst>
              <a:ext uri="{FF2B5EF4-FFF2-40B4-BE49-F238E27FC236}">
                <a16:creationId xmlns:a16="http://schemas.microsoft.com/office/drawing/2014/main" id="{6BFE3F59-0164-9673-D67B-11EC31DB918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449781" y="506168"/>
            <a:ext cx="6561389" cy="5845664"/>
          </a:xfrm>
          <a:prstGeom prst="rect">
            <a:avLst/>
          </a:prstGeom>
        </p:spPr>
      </p:pic>
    </p:spTree>
    <p:extLst>
      <p:ext uri="{BB962C8B-B14F-4D97-AF65-F5344CB8AC3E}">
        <p14:creationId xmlns:p14="http://schemas.microsoft.com/office/powerpoint/2010/main" val="935540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Skeleton Haunting Free Stock Photo - Public Domain Pictures">
            <a:extLst>
              <a:ext uri="{FF2B5EF4-FFF2-40B4-BE49-F238E27FC236}">
                <a16:creationId xmlns:a16="http://schemas.microsoft.com/office/drawing/2014/main" id="{EDAEB8A9-1A1F-BA80-8EC9-50969A8CC610}"/>
              </a:ext>
            </a:extLst>
          </p:cNvPr>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Lst>
          </a:blip>
          <a:srcRect t="8925" b="6185"/>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DE32446F-DD11-EEF7-ED59-E9EB38389B13}"/>
              </a:ext>
            </a:extLst>
          </p:cNvPr>
          <p:cNvSpPr txBox="1"/>
          <p:nvPr/>
        </p:nvSpPr>
        <p:spPr>
          <a:xfrm>
            <a:off x="2933540" y="2832848"/>
            <a:ext cx="65009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chemeClr val="bg1"/>
                </a:solidFill>
                <a:latin typeface="Consolas" panose="020B0609020204030204" pitchFamily="49" charset="0"/>
                <a:ea typeface="Calibri"/>
                <a:cs typeface="Calibri"/>
              </a:rPr>
              <a:t>ANY QUESTIONS?</a:t>
            </a:r>
            <a:r>
              <a:rPr lang="en-US" sz="5400" b="1">
                <a:ea typeface="Calibri"/>
                <a:cs typeface="Calibri"/>
              </a:rPr>
              <a:t>☠️</a:t>
            </a:r>
            <a:endParaRPr lang="en-US" sz="5400" b="1"/>
          </a:p>
        </p:txBody>
      </p:sp>
      <p:pic>
        <p:nvPicPr>
          <p:cNvPr id="5" name="Picture 4">
            <a:extLst>
              <a:ext uri="{FF2B5EF4-FFF2-40B4-BE49-F238E27FC236}">
                <a16:creationId xmlns:a16="http://schemas.microsoft.com/office/drawing/2014/main" id="{CE2C2620-781F-3150-DEEC-5D656EA77954}"/>
              </a:ext>
            </a:extLst>
          </p:cNvPr>
          <p:cNvPicPr>
            <a:picLocks noChangeAspect="1"/>
          </p:cNvPicPr>
          <p:nvPr/>
        </p:nvPicPr>
        <p:blipFill>
          <a:blip r:embed="rId4"/>
          <a:stretch>
            <a:fillRect/>
          </a:stretch>
        </p:blipFill>
        <p:spPr>
          <a:xfrm>
            <a:off x="8989282" y="3278"/>
            <a:ext cx="3201758" cy="2418736"/>
          </a:xfrm>
          <a:prstGeom prst="rect">
            <a:avLst/>
          </a:prstGeom>
        </p:spPr>
      </p:pic>
      <p:sp>
        <p:nvSpPr>
          <p:cNvPr id="6" name="TextBox 5">
            <a:extLst>
              <a:ext uri="{FF2B5EF4-FFF2-40B4-BE49-F238E27FC236}">
                <a16:creationId xmlns:a16="http://schemas.microsoft.com/office/drawing/2014/main" id="{FC2125A0-88AF-8DD1-1977-8420B3E40AEB}"/>
              </a:ext>
            </a:extLst>
          </p:cNvPr>
          <p:cNvSpPr txBox="1"/>
          <p:nvPr/>
        </p:nvSpPr>
        <p:spPr>
          <a:xfrm>
            <a:off x="3550024" y="4928062"/>
            <a:ext cx="1035290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solidFill>
                  <a:schemeClr val="bg1"/>
                </a:solidFill>
                <a:latin typeface="Consolas" panose="020B0609020204030204" pitchFamily="49" charset="0"/>
                <a:ea typeface="Calibri"/>
                <a:cs typeface="Calibri"/>
                <a:hlinkClick r:id="rId5">
                  <a:extLst>
                    <a:ext uri="{A12FA001-AC4F-418D-AE19-62706E023703}">
                      <ahyp:hlinkClr xmlns:ahyp="http://schemas.microsoft.com/office/drawing/2018/hyperlinkcolor" val="tx"/>
                    </a:ext>
                  </a:extLst>
                </a:hlinkClick>
              </a:rPr>
              <a:t>Queries: </a:t>
            </a:r>
            <a:r>
              <a:rPr lang="en-US" sz="3200" b="1">
                <a:solidFill>
                  <a:schemeClr val="bg1"/>
                </a:solidFill>
                <a:latin typeface="Consolas" panose="020B0609020204030204" pitchFamily="49" charset="0"/>
                <a:ea typeface="Calibri"/>
                <a:cs typeface="Calibri"/>
                <a:hlinkClick r:id="rId5">
                  <a:extLst>
                    <a:ext uri="{A12FA001-AC4F-418D-AE19-62706E023703}">
                      <ahyp:hlinkClr xmlns:ahyp="http://schemas.microsoft.com/office/drawing/2018/hyperlinkcolor" val="tx"/>
                    </a:ext>
                  </a:extLst>
                </a:hlinkClick>
              </a:rPr>
              <a:t>gupt9166@vandals.uidaho.edu</a:t>
            </a:r>
            <a:br>
              <a:rPr lang="en-US" sz="3200" b="1">
                <a:latin typeface="Consolas" panose="020B0609020204030204" pitchFamily="49" charset="0"/>
                <a:ea typeface="Calibri"/>
                <a:cs typeface="Calibri"/>
              </a:rPr>
            </a:br>
            <a:r>
              <a:rPr lang="en-US" sz="3200" b="1">
                <a:solidFill>
                  <a:schemeClr val="bg1"/>
                </a:solidFill>
                <a:latin typeface="Consolas" panose="020B0609020204030204" pitchFamily="49" charset="0"/>
                <a:ea typeface="Calibri"/>
                <a:cs typeface="Calibri"/>
              </a:rPr>
              <a:t>         </a:t>
            </a:r>
            <a:r>
              <a:rPr lang="en-US" sz="3200" b="1">
                <a:solidFill>
                  <a:schemeClr val="bg1"/>
                </a:solidFill>
                <a:latin typeface="Consolas" panose="020B0609020204030204" pitchFamily="49" charset="0"/>
                <a:ea typeface="Calibri"/>
                <a:cs typeface="Calibri"/>
                <a:hlinkClick r:id="rId6">
                  <a:extLst>
                    <a:ext uri="{A12FA001-AC4F-418D-AE19-62706E023703}">
                      <ahyp:hlinkClr xmlns:ahyp="http://schemas.microsoft.com/office/drawing/2018/hyperlinkcolor" val="tx"/>
                    </a:ext>
                  </a:extLst>
                </a:hlinkClick>
              </a:rPr>
              <a:t>kark5714@vandals.uidaho.edu</a:t>
            </a:r>
            <a:endParaRPr lang="en-US" sz="3200" b="1" u="sng">
              <a:solidFill>
                <a:schemeClr val="bg1"/>
              </a:solidFill>
              <a:latin typeface="Consolas" panose="020B0609020204030204" pitchFamily="49" charset="0"/>
              <a:ea typeface="Calibri"/>
              <a:cs typeface="Calibri"/>
              <a:hlinkClick r:id="rId5">
                <a:extLst>
                  <a:ext uri="{A12FA001-AC4F-418D-AE19-62706E023703}">
                    <ahyp:hlinkClr xmlns:ahyp="http://schemas.microsoft.com/office/drawing/2018/hyperlinkcolor" val="tx"/>
                  </a:ext>
                </a:extLst>
              </a:hlinkClick>
            </a:endParaRPr>
          </a:p>
          <a:p>
            <a:r>
              <a:rPr lang="en-US" sz="3200" b="1">
                <a:solidFill>
                  <a:schemeClr val="bg1"/>
                </a:solidFill>
                <a:latin typeface="Consolas" panose="020B0609020204030204" pitchFamily="49" charset="0"/>
                <a:ea typeface="Calibri"/>
                <a:cs typeface="Calibri"/>
              </a:rPr>
              <a:t>  </a:t>
            </a:r>
            <a:endParaRPr lang="en-US" sz="3200" b="1" u="sng">
              <a:solidFill>
                <a:schemeClr val="bg1"/>
              </a:solidFill>
              <a:latin typeface="Consolas" panose="020B0609020204030204" pitchFamily="49" charset="0"/>
              <a:ea typeface="Calibri"/>
              <a:cs typeface="Calibri"/>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760510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237BE-1F7B-76AC-132E-2B1EBE314B6C}"/>
              </a:ext>
            </a:extLst>
          </p:cNvPr>
          <p:cNvSpPr>
            <a:spLocks noGrp="1"/>
          </p:cNvSpPr>
          <p:nvPr>
            <p:ph type="title"/>
          </p:nvPr>
        </p:nvSpPr>
        <p:spPr>
          <a:xfrm>
            <a:off x="1009226" y="396493"/>
            <a:ext cx="5334197" cy="1088314"/>
          </a:xfrm>
        </p:spPr>
        <p:txBody>
          <a:bodyPr anchor="ctr">
            <a:normAutofit/>
          </a:bodyPr>
          <a:lstStyle/>
          <a:p>
            <a:r>
              <a:rPr lang="en-US" b="1">
                <a:latin typeface="Consolas"/>
                <a:cs typeface="Calibri Light"/>
              </a:rPr>
              <a:t>Game Lore</a:t>
            </a:r>
            <a:endParaRPr lang="en-US" b="1">
              <a:latin typeface="Consolas"/>
              <a:ea typeface="Calibri Light"/>
              <a:cs typeface="Calibri Light"/>
            </a:endParaRPr>
          </a:p>
        </p:txBody>
      </p:sp>
      <p:sp>
        <p:nvSpPr>
          <p:cNvPr id="3" name="Content Placeholder 2">
            <a:extLst>
              <a:ext uri="{FF2B5EF4-FFF2-40B4-BE49-F238E27FC236}">
                <a16:creationId xmlns:a16="http://schemas.microsoft.com/office/drawing/2014/main" id="{0284B317-37B4-B0E4-BCAE-7DFE655591D2}"/>
              </a:ext>
            </a:extLst>
          </p:cNvPr>
          <p:cNvSpPr>
            <a:spLocks noGrp="1"/>
          </p:cNvSpPr>
          <p:nvPr>
            <p:ph idx="1"/>
          </p:nvPr>
        </p:nvSpPr>
        <p:spPr>
          <a:xfrm>
            <a:off x="761800" y="1624406"/>
            <a:ext cx="5334197" cy="4615674"/>
          </a:xfrm>
        </p:spPr>
        <p:txBody>
          <a:bodyPr vert="horz" lIns="91440" tIns="45720" rIns="91440" bIns="45720" rtlCol="0" anchor="ctr">
            <a:noAutofit/>
          </a:bodyPr>
          <a:lstStyle/>
          <a:p>
            <a:pPr indent="0">
              <a:buNone/>
            </a:pPr>
            <a:r>
              <a:rPr lang="en-US" sz="1800">
                <a:latin typeface="Consolas" panose="020B0609020204030204" pitchFamily="49" charset="0"/>
                <a:ea typeface="+mn-lt"/>
                <a:cs typeface="Cascadia Mono SemiBold" panose="020B0609020000020004" pitchFamily="49" charset="0"/>
              </a:rPr>
              <a:t>Spoilers alert, this game is not a never-ending cycle of escape rooms; however, it will feel like a never-ending game if you aren’t great with puzzles. </a:t>
            </a:r>
          </a:p>
          <a:p>
            <a:pPr indent="0">
              <a:buNone/>
            </a:pPr>
            <a:r>
              <a:rPr lang="en-US" sz="1800">
                <a:latin typeface="Consolas" panose="020B0609020204030204" pitchFamily="49" charset="0"/>
                <a:ea typeface="+mn-lt"/>
                <a:cs typeface="Cascadia Mono SemiBold" panose="020B0609020000020004" pitchFamily="49" charset="0"/>
              </a:rPr>
              <a:t>The game consists of 3 rooms, one outside the other. Each room has different methods of escape, and every room is as challenging as the other. The final key to the final room is </a:t>
            </a:r>
            <a:r>
              <a:rPr lang="en-US" sz="1800" b="1">
                <a:latin typeface="Consolas" panose="020B0609020204030204" pitchFamily="49" charset="0"/>
                <a:ea typeface="+mn-lt"/>
                <a:cs typeface="Cascadia Mono SemiBold" panose="020B0609020000020004" pitchFamily="49" charset="0"/>
              </a:rPr>
              <a:t>key 404.</a:t>
            </a:r>
          </a:p>
          <a:p>
            <a:pPr indent="0">
              <a:buNone/>
            </a:pPr>
            <a:r>
              <a:rPr lang="en-US" sz="1800">
                <a:latin typeface="Consolas" panose="020B0609020204030204" pitchFamily="49" charset="0"/>
                <a:ea typeface="+mn-lt"/>
                <a:cs typeface="Cascadia Mono SemiBold" panose="020B0609020000020004" pitchFamily="49" charset="0"/>
              </a:rPr>
              <a:t>Will 404 finally be found? Let’s hope so.</a:t>
            </a:r>
            <a:endParaRPr lang="en-US" sz="1800">
              <a:latin typeface="Consolas" panose="020B0609020204030204" pitchFamily="49" charset="0"/>
              <a:cs typeface="Cascadia Mono SemiBold" panose="020B0609020000020004" pitchFamily="49" charset="0"/>
            </a:endParaRPr>
          </a:p>
          <a:p>
            <a:pPr>
              <a:buNone/>
            </a:pPr>
            <a:r>
              <a:rPr lang="en-US" sz="1800" b="1">
                <a:latin typeface="Consolas" panose="020B0609020204030204" pitchFamily="49" charset="0"/>
                <a:cs typeface="Cascadia Mono SemiBold" panose="020B0609020000020004" pitchFamily="49" charset="0"/>
              </a:rPr>
              <a:t>	Pre-Order 404 Page Not Found on Steam: </a:t>
            </a:r>
            <a:r>
              <a:rPr lang="en-US" sz="1800">
                <a:latin typeface="Consolas" panose="020B0609020204030204" pitchFamily="49" charset="0"/>
                <a:cs typeface="Cascadia Mono SemiBold" panose="020B0609020000020004" pitchFamily="49" charset="0"/>
              </a:rPr>
              <a:t>store.steampowered.com/error-404</a:t>
            </a:r>
          </a:p>
          <a:p>
            <a:pPr indent="0">
              <a:buNone/>
            </a:pPr>
            <a:endParaRPr lang="en-US" sz="1800">
              <a:latin typeface="Calibri"/>
              <a:cs typeface="Calibri" panose="020F0502020204030204"/>
            </a:endParaRPr>
          </a:p>
        </p:txBody>
      </p:sp>
      <p:pic>
        <p:nvPicPr>
          <p:cNvPr id="14" name="Picture 13" descr="Dice and pins on a board game">
            <a:extLst>
              <a:ext uri="{FF2B5EF4-FFF2-40B4-BE49-F238E27FC236}">
                <a16:creationId xmlns:a16="http://schemas.microsoft.com/office/drawing/2014/main" id="{77DC603D-2A99-4588-321C-68C00F7A8B1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13801" r="34552" b="-5"/>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4" name="Picture 3">
            <a:extLst>
              <a:ext uri="{FF2B5EF4-FFF2-40B4-BE49-F238E27FC236}">
                <a16:creationId xmlns:a16="http://schemas.microsoft.com/office/drawing/2014/main" id="{D75E798A-D2A2-26DB-FC9D-C3ECA7B0CBF4}"/>
              </a:ext>
            </a:extLst>
          </p:cNvPr>
          <p:cNvPicPr>
            <a:picLocks noChangeAspect="1"/>
          </p:cNvPicPr>
          <p:nvPr/>
        </p:nvPicPr>
        <p:blipFill>
          <a:blip r:embed="rId4"/>
          <a:stretch>
            <a:fillRect/>
          </a:stretch>
        </p:blipFill>
        <p:spPr>
          <a:xfrm>
            <a:off x="10447734" y="3277"/>
            <a:ext cx="1743306" cy="1312607"/>
          </a:xfrm>
          <a:prstGeom prst="rect">
            <a:avLst/>
          </a:prstGeom>
        </p:spPr>
      </p:pic>
    </p:spTree>
    <p:extLst>
      <p:ext uri="{BB962C8B-B14F-4D97-AF65-F5344CB8AC3E}">
        <p14:creationId xmlns:p14="http://schemas.microsoft.com/office/powerpoint/2010/main" val="907204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B7FA-EEF9-7564-65A9-F60460149FB1}"/>
              </a:ext>
            </a:extLst>
          </p:cNvPr>
          <p:cNvSpPr>
            <a:spLocks noGrp="1"/>
          </p:cNvSpPr>
          <p:nvPr>
            <p:ph type="title"/>
          </p:nvPr>
        </p:nvSpPr>
        <p:spPr>
          <a:xfrm>
            <a:off x="640080" y="325369"/>
            <a:ext cx="4368602" cy="1956841"/>
          </a:xfrm>
        </p:spPr>
        <p:txBody>
          <a:bodyPr anchor="b">
            <a:normAutofit/>
          </a:bodyPr>
          <a:lstStyle/>
          <a:p>
            <a:r>
              <a:rPr lang="en-US">
                <a:latin typeface="Consolas"/>
                <a:ea typeface="Calibri Light"/>
                <a:cs typeface="Calibri Light"/>
              </a:rPr>
              <a:t>First Room🌳</a:t>
            </a:r>
            <a:endParaRPr lang="en-US">
              <a:latin typeface="Consolas" panose="020B0609020204030204" pitchFamily="49" charset="0"/>
            </a:endParaRPr>
          </a:p>
        </p:txBody>
      </p:sp>
      <p:sp>
        <p:nvSpPr>
          <p:cNvPr id="8" name="Content Placeholder 7">
            <a:extLst>
              <a:ext uri="{FF2B5EF4-FFF2-40B4-BE49-F238E27FC236}">
                <a16:creationId xmlns:a16="http://schemas.microsoft.com/office/drawing/2014/main" id="{4B9AB9D1-3C9C-0837-D5F5-FE6AC253F08E}"/>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buNone/>
            </a:pPr>
            <a:r>
              <a:rPr lang="en-US" sz="1800">
                <a:latin typeface="Consolas" panose="020B0609020204030204" pitchFamily="49" charset="0"/>
                <a:ea typeface="Calibri" panose="020F0502020204030204"/>
                <a:cs typeface="Calibri" panose="020F0502020204030204"/>
              </a:rPr>
              <a:t>This is the first room after starting the game. Blessed by mother nature, this grassy room isn't very creepy. There aren't any enemies, just a few bugs (no pun intended) and a puzzle to solve.</a:t>
            </a:r>
          </a:p>
          <a:p>
            <a:pPr marL="0" indent="0">
              <a:buNone/>
            </a:pPr>
            <a:endParaRPr lang="en-US" sz="2200">
              <a:ea typeface="Calibri" panose="020F0502020204030204"/>
              <a:cs typeface="Calibri" panose="020F0502020204030204"/>
            </a:endParaRPr>
          </a:p>
          <a:p>
            <a:pPr marL="0" indent="0">
              <a:buNone/>
            </a:pPr>
            <a:endParaRPr lang="en-US" sz="2200">
              <a:ea typeface="Calibri" panose="020F0502020204030204"/>
              <a:cs typeface="Calibri" panose="020F0502020204030204"/>
            </a:endParaRPr>
          </a:p>
        </p:txBody>
      </p:sp>
      <p:pic>
        <p:nvPicPr>
          <p:cNvPr id="4" name="Content Placeholder 3" descr="A video game screen shot&#10;&#10;Description automatically generated">
            <a:extLst>
              <a:ext uri="{FF2B5EF4-FFF2-40B4-BE49-F238E27FC236}">
                <a16:creationId xmlns:a16="http://schemas.microsoft.com/office/drawing/2014/main" id="{EAC749D1-2A49-0E09-6BCA-81AE29FC2F22}"/>
              </a:ext>
            </a:extLst>
          </p:cNvPr>
          <p:cNvPicPr>
            <a:picLocks noChangeAspect="1"/>
          </p:cNvPicPr>
          <p:nvPr/>
        </p:nvPicPr>
        <p:blipFill rotWithShape="1">
          <a:blip r:embed="rId2"/>
          <a:srcRect l="19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a:extLst>
              <a:ext uri="{FF2B5EF4-FFF2-40B4-BE49-F238E27FC236}">
                <a16:creationId xmlns:a16="http://schemas.microsoft.com/office/drawing/2014/main" id="{7251B07E-D5AF-52CD-617A-DB15DAB8C695}"/>
              </a:ext>
            </a:extLst>
          </p:cNvPr>
          <p:cNvPicPr>
            <a:picLocks noChangeAspect="1"/>
          </p:cNvPicPr>
          <p:nvPr/>
        </p:nvPicPr>
        <p:blipFill>
          <a:blip r:embed="rId3"/>
          <a:stretch>
            <a:fillRect/>
          </a:stretch>
        </p:blipFill>
        <p:spPr>
          <a:xfrm>
            <a:off x="10349412" y="3277"/>
            <a:ext cx="1841629" cy="1410930"/>
          </a:xfrm>
          <a:prstGeom prst="rect">
            <a:avLst/>
          </a:prstGeom>
        </p:spPr>
      </p:pic>
    </p:spTree>
    <p:extLst>
      <p:ext uri="{BB962C8B-B14F-4D97-AF65-F5344CB8AC3E}">
        <p14:creationId xmlns:p14="http://schemas.microsoft.com/office/powerpoint/2010/main" val="1424310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C282E1-8B81-F6CF-7389-33F731D168E4}"/>
              </a:ext>
            </a:extLst>
          </p:cNvPr>
          <p:cNvSpPr txBox="1"/>
          <p:nvPr/>
        </p:nvSpPr>
        <p:spPr>
          <a:xfrm>
            <a:off x="668651" y="1369346"/>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Aft>
                <a:spcPts val="600"/>
              </a:spcAft>
            </a:pPr>
            <a:r>
              <a:rPr lang="en-US" sz="4400" b="1">
                <a:latin typeface="Consolas" panose="020B0609020204030204" pitchFamily="49" charset="0"/>
                <a:cs typeface="Times New Roman"/>
              </a:rPr>
              <a:t>The impossible Puzzle!</a:t>
            </a:r>
          </a:p>
          <a:p>
            <a:pPr>
              <a:lnSpc>
                <a:spcPct val="90000"/>
              </a:lnSpc>
              <a:spcAft>
                <a:spcPts val="600"/>
              </a:spcAft>
            </a:pPr>
            <a:endParaRPr lang="en-US" sz="4400">
              <a:latin typeface="Consolas" panose="020B0609020204030204" pitchFamily="49" charset="0"/>
              <a:cs typeface="Times New Roman"/>
            </a:endParaRPr>
          </a:p>
          <a:p>
            <a:pPr>
              <a:lnSpc>
                <a:spcPct val="90000"/>
              </a:lnSpc>
              <a:spcAft>
                <a:spcPts val="600"/>
              </a:spcAft>
            </a:pPr>
            <a:br>
              <a:rPr lang="en-US" sz="2000">
                <a:latin typeface="Consolas" panose="020B0609020204030204" pitchFamily="49" charset="0"/>
              </a:rPr>
            </a:br>
            <a:r>
              <a:rPr lang="en-US" sz="2000">
                <a:latin typeface="Consolas" panose="020B0609020204030204" pitchFamily="49" charset="0"/>
                <a:cs typeface="Times New Roman"/>
              </a:rPr>
              <a:t>Embark on a journey of mental mastery with our challenging puzzle game, where each level promises to push your problem-solving skills to their limits.</a:t>
            </a:r>
          </a:p>
          <a:p>
            <a:pPr>
              <a:lnSpc>
                <a:spcPct val="90000"/>
              </a:lnSpc>
              <a:spcAft>
                <a:spcPts val="600"/>
              </a:spcAft>
            </a:pPr>
            <a:br>
              <a:rPr lang="en-US" sz="2000"/>
            </a:br>
            <a:endParaRPr lang="en-US" sz="2000"/>
          </a:p>
        </p:txBody>
      </p:sp>
      <p:pic>
        <p:nvPicPr>
          <p:cNvPr id="4" name="Content Placeholder 3" descr="A cube with numbers and letters&#10;&#10;Description automatically generated">
            <a:extLst>
              <a:ext uri="{FF2B5EF4-FFF2-40B4-BE49-F238E27FC236}">
                <a16:creationId xmlns:a16="http://schemas.microsoft.com/office/drawing/2014/main" id="{8280259D-6731-7318-45E1-1B5D90942DF8}"/>
              </a:ext>
            </a:extLst>
          </p:cNvPr>
          <p:cNvPicPr>
            <a:picLocks noGrp="1" noChangeAspect="1"/>
          </p:cNvPicPr>
          <p:nvPr>
            <p:ph idx="1"/>
          </p:nvPr>
        </p:nvPicPr>
        <p:blipFill rotWithShape="1">
          <a:blip r:embed="rId2"/>
          <a:srcRect r="4" b="3065"/>
          <a:stretch/>
        </p:blipFill>
        <p:spPr>
          <a:xfrm>
            <a:off x="5604734" y="-1"/>
            <a:ext cx="6587266" cy="6854723"/>
          </a:xfrm>
          <a:prstGeom prst="rect">
            <a:avLst/>
          </a:prstGeom>
        </p:spPr>
      </p:pic>
      <p:pic>
        <p:nvPicPr>
          <p:cNvPr id="2" name="Picture 1">
            <a:extLst>
              <a:ext uri="{FF2B5EF4-FFF2-40B4-BE49-F238E27FC236}">
                <a16:creationId xmlns:a16="http://schemas.microsoft.com/office/drawing/2014/main" id="{A35B71CE-3F08-17D1-FE47-ECD88E211507}"/>
              </a:ext>
            </a:extLst>
          </p:cNvPr>
          <p:cNvPicPr>
            <a:picLocks noChangeAspect="1"/>
          </p:cNvPicPr>
          <p:nvPr/>
        </p:nvPicPr>
        <p:blipFill>
          <a:blip r:embed="rId3"/>
          <a:stretch>
            <a:fillRect/>
          </a:stretch>
        </p:blipFill>
        <p:spPr>
          <a:xfrm>
            <a:off x="10546055" y="3277"/>
            <a:ext cx="1644985" cy="1238866"/>
          </a:xfrm>
          <a:prstGeom prst="rect">
            <a:avLst/>
          </a:prstGeom>
        </p:spPr>
      </p:pic>
    </p:spTree>
    <p:extLst>
      <p:ext uri="{BB962C8B-B14F-4D97-AF65-F5344CB8AC3E}">
        <p14:creationId xmlns:p14="http://schemas.microsoft.com/office/powerpoint/2010/main" val="1807967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95ED-DA84-77E8-4928-88E1AC6CABB7}"/>
              </a:ext>
            </a:extLst>
          </p:cNvPr>
          <p:cNvSpPr>
            <a:spLocks noGrp="1"/>
          </p:cNvSpPr>
          <p:nvPr>
            <p:ph type="title"/>
          </p:nvPr>
        </p:nvSpPr>
        <p:spPr>
          <a:xfrm>
            <a:off x="640080" y="325369"/>
            <a:ext cx="4368602" cy="1956841"/>
          </a:xfrm>
        </p:spPr>
        <p:txBody>
          <a:bodyPr anchor="b">
            <a:normAutofit/>
          </a:bodyPr>
          <a:lstStyle/>
          <a:p>
            <a:r>
              <a:rPr lang="en-US">
                <a:latin typeface="Consolas"/>
                <a:ea typeface="Calibri Light"/>
                <a:cs typeface="Calibri Light"/>
              </a:rPr>
              <a:t>Inventory⚙️</a:t>
            </a:r>
            <a:endParaRPr lang="en-US">
              <a:latin typeface="Consolas" panose="020B0609020204030204" pitchFamily="49" charset="0"/>
              <a:ea typeface="Calibri Light"/>
              <a:cs typeface="Calibri Light"/>
            </a:endParaRPr>
          </a:p>
        </p:txBody>
      </p:sp>
      <p:sp>
        <p:nvSpPr>
          <p:cNvPr id="8" name="Content Placeholder 7">
            <a:extLst>
              <a:ext uri="{FF2B5EF4-FFF2-40B4-BE49-F238E27FC236}">
                <a16:creationId xmlns:a16="http://schemas.microsoft.com/office/drawing/2014/main" id="{68D99BE4-A282-FA42-1104-E104FB05E66A}"/>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buNone/>
            </a:pPr>
            <a:r>
              <a:rPr lang="en-US" sz="1800">
                <a:latin typeface="Consolas" panose="020B0609020204030204" pitchFamily="49" charset="0"/>
                <a:ea typeface="Calibri" panose="020F0502020204030204"/>
                <a:cs typeface="Calibri" panose="020F0502020204030204"/>
              </a:rPr>
              <a:t>This is your inventory; all your collected objects will be stored here. Why do you even need it? Well, some things are better left unexplained, that'll make playing the game more fun!</a:t>
            </a:r>
          </a:p>
          <a:p>
            <a:pPr marL="0" indent="0">
              <a:buNone/>
            </a:pPr>
            <a:endParaRPr lang="en-US" sz="1800">
              <a:latin typeface="Consolas" panose="020B0609020204030204" pitchFamily="49" charset="0"/>
              <a:ea typeface="Calibri" panose="020F0502020204030204"/>
              <a:cs typeface="Calibri" panose="020F0502020204030204"/>
            </a:endParaRPr>
          </a:p>
          <a:p>
            <a:pPr marL="0" indent="0">
              <a:buNone/>
            </a:pPr>
            <a:r>
              <a:rPr lang="en-US" sz="1800">
                <a:latin typeface="Consolas" panose="020B0609020204030204" pitchFamily="49" charset="0"/>
                <a:ea typeface="Calibri" panose="020F0502020204030204"/>
                <a:cs typeface="Calibri" panose="020F0502020204030204"/>
              </a:rPr>
              <a:t>Press </a:t>
            </a:r>
            <a:r>
              <a:rPr lang="en-US" sz="1800" b="1">
                <a:latin typeface="Consolas" panose="020B0609020204030204" pitchFamily="49" charset="0"/>
                <a:ea typeface="Calibri" panose="020F0502020204030204"/>
                <a:cs typeface="Calibri" panose="020F0502020204030204"/>
              </a:rPr>
              <a:t>I </a:t>
            </a:r>
            <a:r>
              <a:rPr lang="en-US" sz="1800">
                <a:latin typeface="Consolas" panose="020B0609020204030204" pitchFamily="49" charset="0"/>
                <a:ea typeface="Calibri" panose="020F0502020204030204"/>
                <a:cs typeface="Calibri" panose="020F0502020204030204"/>
              </a:rPr>
              <a:t>in your keyboard to access it.</a:t>
            </a:r>
            <a:endParaRPr lang="en-US" sz="1800">
              <a:latin typeface="Consolas" panose="020B0609020204030204" pitchFamily="49" charset="0"/>
            </a:endParaRPr>
          </a:p>
        </p:txBody>
      </p:sp>
      <p:pic>
        <p:nvPicPr>
          <p:cNvPr id="4" name="Content Placeholder 3" descr="A screenshot of a video game&#10;&#10;Description automatically generated">
            <a:extLst>
              <a:ext uri="{FF2B5EF4-FFF2-40B4-BE49-F238E27FC236}">
                <a16:creationId xmlns:a16="http://schemas.microsoft.com/office/drawing/2014/main" id="{29F887CD-FE18-25E3-2C54-08CE92421CFC}"/>
              </a:ext>
            </a:extLst>
          </p:cNvPr>
          <p:cNvPicPr>
            <a:picLocks noChangeAspect="1"/>
          </p:cNvPicPr>
          <p:nvPr/>
        </p:nvPicPr>
        <p:blipFill rotWithShape="1">
          <a:blip r:embed="rId2"/>
          <a:srcRect l="3537" r="42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a:extLst>
              <a:ext uri="{FF2B5EF4-FFF2-40B4-BE49-F238E27FC236}">
                <a16:creationId xmlns:a16="http://schemas.microsoft.com/office/drawing/2014/main" id="{E2BF39F7-EB51-6B69-4E05-3DBC15BF60E0}"/>
              </a:ext>
            </a:extLst>
          </p:cNvPr>
          <p:cNvPicPr>
            <a:picLocks noChangeAspect="1"/>
          </p:cNvPicPr>
          <p:nvPr/>
        </p:nvPicPr>
        <p:blipFill>
          <a:blip r:embed="rId3"/>
          <a:stretch>
            <a:fillRect/>
          </a:stretch>
        </p:blipFill>
        <p:spPr>
          <a:xfrm>
            <a:off x="10529669" y="3277"/>
            <a:ext cx="1661372" cy="1271640"/>
          </a:xfrm>
          <a:prstGeom prst="rect">
            <a:avLst/>
          </a:prstGeom>
        </p:spPr>
      </p:pic>
    </p:spTree>
    <p:extLst>
      <p:ext uri="{BB962C8B-B14F-4D97-AF65-F5344CB8AC3E}">
        <p14:creationId xmlns:p14="http://schemas.microsoft.com/office/powerpoint/2010/main" val="2553774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5FFE-B4FE-08FD-44E3-D7B1EE414E4A}"/>
              </a:ext>
            </a:extLst>
          </p:cNvPr>
          <p:cNvSpPr>
            <a:spLocks noGrp="1"/>
          </p:cNvSpPr>
          <p:nvPr>
            <p:ph type="title"/>
          </p:nvPr>
        </p:nvSpPr>
        <p:spPr>
          <a:xfrm>
            <a:off x="640080" y="325369"/>
            <a:ext cx="4368602" cy="1956841"/>
          </a:xfrm>
        </p:spPr>
        <p:txBody>
          <a:bodyPr anchor="b">
            <a:normAutofit/>
          </a:bodyPr>
          <a:lstStyle/>
          <a:p>
            <a:r>
              <a:rPr lang="en-US">
                <a:latin typeface="Consolas"/>
                <a:ea typeface="Calibri Light"/>
                <a:cs typeface="Calibri Light"/>
              </a:rPr>
              <a:t>Second Room🗿</a:t>
            </a:r>
            <a:endParaRPr lang="en-US">
              <a:latin typeface="Consolas" panose="020B0609020204030204" pitchFamily="49" charset="0"/>
            </a:endParaRPr>
          </a:p>
        </p:txBody>
      </p:sp>
      <p:sp>
        <p:nvSpPr>
          <p:cNvPr id="8" name="Content Placeholder 7">
            <a:extLst>
              <a:ext uri="{FF2B5EF4-FFF2-40B4-BE49-F238E27FC236}">
                <a16:creationId xmlns:a16="http://schemas.microsoft.com/office/drawing/2014/main" id="{EE36353E-B6A4-AD50-1EF5-321908C43B75}"/>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buNone/>
            </a:pPr>
            <a:r>
              <a:rPr lang="en-US" sz="1800">
                <a:latin typeface="Consolas" panose="020B0609020204030204" pitchFamily="49" charset="0"/>
                <a:ea typeface="Calibri" panose="020F0502020204030204"/>
                <a:cs typeface="Calibri" panose="020F0502020204030204"/>
              </a:rPr>
              <a:t>Alright you're out of the most peaceful room and now it's time for the second room. This mysterious room is filled with ancient relics.. and a monster!</a:t>
            </a:r>
          </a:p>
        </p:txBody>
      </p:sp>
      <p:pic>
        <p:nvPicPr>
          <p:cNvPr id="4" name="Content Placeholder 3" descr="A video game of a video game&#10;&#10;Description automatically generated">
            <a:extLst>
              <a:ext uri="{FF2B5EF4-FFF2-40B4-BE49-F238E27FC236}">
                <a16:creationId xmlns:a16="http://schemas.microsoft.com/office/drawing/2014/main" id="{B3093D7A-C228-65E3-D8CC-81A4C1243551}"/>
              </a:ext>
            </a:extLst>
          </p:cNvPr>
          <p:cNvPicPr>
            <a:picLocks noChangeAspect="1"/>
          </p:cNvPicPr>
          <p:nvPr/>
        </p:nvPicPr>
        <p:blipFill rotWithShape="1">
          <a:blip r:embed="rId2"/>
          <a:srcRect t="801" r="-2"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a:extLst>
              <a:ext uri="{FF2B5EF4-FFF2-40B4-BE49-F238E27FC236}">
                <a16:creationId xmlns:a16="http://schemas.microsoft.com/office/drawing/2014/main" id="{00336D71-EAD5-1030-5EAA-87A21E19CA3F}"/>
              </a:ext>
            </a:extLst>
          </p:cNvPr>
          <p:cNvPicPr>
            <a:picLocks noChangeAspect="1"/>
          </p:cNvPicPr>
          <p:nvPr/>
        </p:nvPicPr>
        <p:blipFill>
          <a:blip r:embed="rId3"/>
          <a:stretch>
            <a:fillRect/>
          </a:stretch>
        </p:blipFill>
        <p:spPr>
          <a:xfrm>
            <a:off x="9923347" y="3277"/>
            <a:ext cx="2267694" cy="1730478"/>
          </a:xfrm>
          <a:prstGeom prst="rect">
            <a:avLst/>
          </a:prstGeom>
        </p:spPr>
      </p:pic>
    </p:spTree>
    <p:extLst>
      <p:ext uri="{BB962C8B-B14F-4D97-AF65-F5344CB8AC3E}">
        <p14:creationId xmlns:p14="http://schemas.microsoft.com/office/powerpoint/2010/main" val="723671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EE1FD-DCAD-FEE9-C198-41DAD2CF0550}"/>
              </a:ext>
            </a:extLst>
          </p:cNvPr>
          <p:cNvSpPr>
            <a:spLocks noGrp="1"/>
          </p:cNvSpPr>
          <p:nvPr>
            <p:ph type="title"/>
          </p:nvPr>
        </p:nvSpPr>
        <p:spPr>
          <a:xfrm>
            <a:off x="640080" y="325369"/>
            <a:ext cx="4368602" cy="1956841"/>
          </a:xfrm>
        </p:spPr>
        <p:txBody>
          <a:bodyPr anchor="b">
            <a:normAutofit/>
          </a:bodyPr>
          <a:lstStyle/>
          <a:p>
            <a:r>
              <a:rPr lang="en-US">
                <a:latin typeface="Consolas"/>
                <a:ea typeface="Calibri Light"/>
                <a:cs typeface="Calibri Light"/>
              </a:rPr>
              <a:t>Enemy😈</a:t>
            </a:r>
            <a:endParaRPr lang="en-US">
              <a:latin typeface="Consolas" panose="020B0609020204030204" pitchFamily="49" charset="0"/>
              <a:ea typeface="Calibri Light"/>
              <a:cs typeface="Calibri Light"/>
            </a:endParaRPr>
          </a:p>
        </p:txBody>
      </p:sp>
      <p:sp>
        <p:nvSpPr>
          <p:cNvPr id="8" name="Content Placeholder 7">
            <a:extLst>
              <a:ext uri="{FF2B5EF4-FFF2-40B4-BE49-F238E27FC236}">
                <a16:creationId xmlns:a16="http://schemas.microsoft.com/office/drawing/2014/main" id="{EC07F039-8253-1E79-E498-D2FBBAE29F7F}"/>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buNone/>
            </a:pPr>
            <a:r>
              <a:rPr lang="en-US" sz="1800">
                <a:latin typeface="Consolas" panose="020B0609020204030204" pitchFamily="49" charset="0"/>
                <a:ea typeface="Calibri" panose="020F0502020204030204"/>
                <a:cs typeface="Calibri" panose="020F0502020204030204"/>
              </a:rPr>
              <a:t>Let's address the monster in the second room, that's your enemy. You must figure out a way to defeat that evil by using the given hints.</a:t>
            </a:r>
          </a:p>
        </p:txBody>
      </p:sp>
      <p:pic>
        <p:nvPicPr>
          <p:cNvPr id="4" name="Content Placeholder 3" descr="A video game screen capture&#10;&#10;Description automatically generated">
            <a:extLst>
              <a:ext uri="{FF2B5EF4-FFF2-40B4-BE49-F238E27FC236}">
                <a16:creationId xmlns:a16="http://schemas.microsoft.com/office/drawing/2014/main" id="{57D63B37-F807-9E16-5DEC-4E96A5DCCDC9}"/>
              </a:ext>
            </a:extLst>
          </p:cNvPr>
          <p:cNvPicPr>
            <a:picLocks noChangeAspect="1"/>
          </p:cNvPicPr>
          <p:nvPr/>
        </p:nvPicPr>
        <p:blipFill rotWithShape="1">
          <a:blip r:embed="rId2"/>
          <a:srcRect l="138" r="56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a:extLst>
              <a:ext uri="{FF2B5EF4-FFF2-40B4-BE49-F238E27FC236}">
                <a16:creationId xmlns:a16="http://schemas.microsoft.com/office/drawing/2014/main" id="{263F6BDD-3323-0C1F-C772-7BC6FECF3CAB}"/>
              </a:ext>
            </a:extLst>
          </p:cNvPr>
          <p:cNvPicPr>
            <a:picLocks noChangeAspect="1"/>
          </p:cNvPicPr>
          <p:nvPr/>
        </p:nvPicPr>
        <p:blipFill>
          <a:blip r:embed="rId3"/>
          <a:stretch>
            <a:fillRect/>
          </a:stretch>
        </p:blipFill>
        <p:spPr>
          <a:xfrm>
            <a:off x="9915154" y="3277"/>
            <a:ext cx="2275887" cy="1738672"/>
          </a:xfrm>
          <a:prstGeom prst="rect">
            <a:avLst/>
          </a:prstGeom>
        </p:spPr>
      </p:pic>
    </p:spTree>
    <p:extLst>
      <p:ext uri="{BB962C8B-B14F-4D97-AF65-F5344CB8AC3E}">
        <p14:creationId xmlns:p14="http://schemas.microsoft.com/office/powerpoint/2010/main" val="17279789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CD19C074DAEB40B6662C22CE297439" ma:contentTypeVersion="15" ma:contentTypeDescription="Create a new document." ma:contentTypeScope="" ma:versionID="73d307562a089e429edbcd401ef6d386">
  <xsd:schema xmlns:xsd="http://www.w3.org/2001/XMLSchema" xmlns:xs="http://www.w3.org/2001/XMLSchema" xmlns:p="http://schemas.microsoft.com/office/2006/metadata/properties" xmlns:ns3="8b8aaf2b-fa49-4ad8-9334-78e8397e9a7a" xmlns:ns4="1be5d31e-65ef-4d3c-b897-15ac968cc7a3" targetNamespace="http://schemas.microsoft.com/office/2006/metadata/properties" ma:root="true" ma:fieldsID="c877957cd777f244e099cc54efae44b7" ns3:_="" ns4:_="">
    <xsd:import namespace="8b8aaf2b-fa49-4ad8-9334-78e8397e9a7a"/>
    <xsd:import namespace="1be5d31e-65ef-4d3c-b897-15ac968cc7a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GenerationTime" minOccurs="0"/>
                <xsd:element ref="ns3:MediaServiceEventHashCode" minOccurs="0"/>
                <xsd:element ref="ns3:MediaServiceObjectDetectorVersions" minOccurs="0"/>
                <xsd:element ref="ns3:MediaServiceOCR" minOccurs="0"/>
                <xsd:element ref="ns3:MediaServiceDateTaken" minOccurs="0"/>
                <xsd:element ref="ns3:MediaLengthInSecond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8aaf2b-fa49-4ad8-9334-78e8397e9a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e5d31e-65ef-4d3c-b897-15ac968cc7a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b8aaf2b-fa49-4ad8-9334-78e8397e9a7a" xsi:nil="true"/>
  </documentManagement>
</p:properties>
</file>

<file path=customXml/itemProps1.xml><?xml version="1.0" encoding="utf-8"?>
<ds:datastoreItem xmlns:ds="http://schemas.openxmlformats.org/officeDocument/2006/customXml" ds:itemID="{EC6EA9AB-7CAD-48D7-B74E-F966C685C22B}">
  <ds:schemaRefs>
    <ds:schemaRef ds:uri="1be5d31e-65ef-4d3c-b897-15ac968cc7a3"/>
    <ds:schemaRef ds:uri="8b8aaf2b-fa49-4ad8-9334-78e8397e9a7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70A1C2F-57F1-4AA0-B066-8A5AD568DC5B}">
  <ds:schemaRefs>
    <ds:schemaRef ds:uri="http://schemas.microsoft.com/sharepoint/v3/contenttype/forms"/>
  </ds:schemaRefs>
</ds:datastoreItem>
</file>

<file path=customXml/itemProps3.xml><?xml version="1.0" encoding="utf-8"?>
<ds:datastoreItem xmlns:ds="http://schemas.openxmlformats.org/officeDocument/2006/customXml" ds:itemID="{9C5E0A3B-9EEE-4964-A1ED-C33858D7DD9E}">
  <ds:schemaRefs>
    <ds:schemaRef ds:uri="1be5d31e-65ef-4d3c-b897-15ac968cc7a3"/>
    <ds:schemaRef ds:uri="8b8aaf2b-fa49-4ad8-9334-78e8397e9a7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Error 404  Presentation Not Found</vt:lpstr>
      <vt:lpstr>Error 404 Page not Found  Shubham, Upal, Sam, Jishnu, Owen,  Aditya, Nikki</vt:lpstr>
      <vt:lpstr>Game Lore</vt:lpstr>
      <vt:lpstr>Game Lore</vt:lpstr>
      <vt:lpstr>First Room🌳</vt:lpstr>
      <vt:lpstr>PowerPoint Presentation</vt:lpstr>
      <vt:lpstr>Inventory⚙️</vt:lpstr>
      <vt:lpstr>Second Room🗿</vt:lpstr>
      <vt:lpstr>Enemy😈</vt:lpstr>
      <vt:lpstr>Third Room🔥</vt:lpstr>
      <vt:lpstr>PowerPoint Presentation</vt:lpstr>
      <vt:lpstr>MVP Screenshots</vt:lpstr>
      <vt:lpstr>Global Use Case:</vt:lpstr>
      <vt:lpstr>PowerPoint Presentation</vt:lpstr>
      <vt:lpstr>Individual Use cases</vt:lpstr>
      <vt:lpstr>TL 01 – Shubham  GIT Manager</vt:lpstr>
      <vt:lpstr>PowerPoint Presentation</vt:lpstr>
      <vt:lpstr>PowerPoint Presentation</vt:lpstr>
      <vt:lpstr>TL 02 – Sam  Action Event Manager</vt:lpstr>
      <vt:lpstr>PowerPoint Presentation</vt:lpstr>
      <vt:lpstr>PowerPoint Presentation</vt:lpstr>
      <vt:lpstr>PowerPoint Presentation</vt:lpstr>
      <vt:lpstr>PowerPoint Presentation</vt:lpstr>
      <vt:lpstr>PowerPoint Presentation</vt:lpstr>
      <vt:lpstr>Owen – HUD &amp; Settings</vt:lpstr>
      <vt:lpstr>PowerPoint Presentation</vt:lpstr>
      <vt:lpstr>PowerPoint Presentation</vt:lpstr>
      <vt:lpstr>PowerPoint Presentation</vt:lpstr>
      <vt:lpstr>PLAYER CONTROLLER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ERROR 404</dc:title>
  <dc:creator>Nikhitha Kilari</dc:creator>
  <cp:revision>3</cp:revision>
  <dcterms:created xsi:type="dcterms:W3CDTF">2024-02-15T06:51:56Z</dcterms:created>
  <dcterms:modified xsi:type="dcterms:W3CDTF">2024-02-24T22:03:53Z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0x010100EFCD19C074DAEB40B6662C22CE297439</vt:lpwstr>
  </property>
</Properties>
</file>